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 Medium"/>
      <p:regular r:id="rId34"/>
      <p:bold r:id="rId35"/>
      <p:italic r:id="rId36"/>
      <p:boldItalic r:id="rId37"/>
    </p:embeddedFont>
    <p:embeddedFont>
      <p:font typeface="Roboto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Poppins Medium"/>
      <p:regular r:id="rId46"/>
      <p:bold r:id="rId47"/>
      <p:italic r:id="rId48"/>
      <p:boldItalic r:id="rId49"/>
    </p:embeddedFont>
    <p:embeddedFont>
      <p:font typeface="Poppins SemiBold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Roboto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PoppinsMedium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Medium-italic.fntdata"/><Relationship Id="rId47" Type="http://schemas.openxmlformats.org/officeDocument/2006/relationships/font" Target="fonts/PoppinsMedium-bold.fntdata"/><Relationship Id="rId49" Type="http://schemas.openxmlformats.org/officeDocument/2006/relationships/font" Target="fonts/Poppi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RobotoMedium-bold.fntdata"/><Relationship Id="rId34" Type="http://schemas.openxmlformats.org/officeDocument/2006/relationships/font" Target="fonts/RobotoMedium-regular.fntdata"/><Relationship Id="rId37" Type="http://schemas.openxmlformats.org/officeDocument/2006/relationships/font" Target="fonts/RobotoMedium-boldItalic.fntdata"/><Relationship Id="rId36" Type="http://schemas.openxmlformats.org/officeDocument/2006/relationships/font" Target="fonts/RobotoMedium-italic.fntdata"/><Relationship Id="rId39" Type="http://schemas.openxmlformats.org/officeDocument/2006/relationships/font" Target="fonts/Roboto-bold.fntdata"/><Relationship Id="rId38" Type="http://schemas.openxmlformats.org/officeDocument/2006/relationships/font" Target="fonts/Roboto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oppinsSemiBold-bold.fntdata"/><Relationship Id="rId50" Type="http://schemas.openxmlformats.org/officeDocument/2006/relationships/font" Target="fonts/PoppinsSemiBold-regular.fntdata"/><Relationship Id="rId53" Type="http://schemas.openxmlformats.org/officeDocument/2006/relationships/font" Target="fonts/PoppinsSemiBold-boldItalic.fntdata"/><Relationship Id="rId52" Type="http://schemas.openxmlformats.org/officeDocument/2006/relationships/font" Target="fonts/PoppinsSemiBold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b1ba22547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b1ba22547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b1ba22547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b1ba22547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b2106009e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b2106009e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b243a667e6_1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b243a667e6_1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b2106009e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b2106009e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b2e8477bd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b2e8477bd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b2f3db17f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b2f3db17f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b2e8477bd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b2e8477bd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b243a667e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b243a667e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b243a667e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b243a667e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19f7606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19f7606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b243a667e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b243a667e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b1ba22547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b1ba22547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91e343a13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91e343a13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b1ba22547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b1ba22547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b1de5ead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b1de5ead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b1fd2c02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b1fd2c02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b1fd2c026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b1fd2c026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b2f3db17f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b2f3db17f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91e343a13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91e343a13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1ba22547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1ba22547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19f7606f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19f7606f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b2e8477bdd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b2e8477bdd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b19f7606f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b19f7606f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2e8477bdd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2e8477bdd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b1ba2254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b1ba2254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b1ba22547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b1ba22547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34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19.png"/><Relationship Id="rId8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3.png"/><Relationship Id="rId5" Type="http://schemas.openxmlformats.org/officeDocument/2006/relationships/image" Target="../media/image24.png"/><Relationship Id="rId6" Type="http://schemas.openxmlformats.org/officeDocument/2006/relationships/image" Target="../media/image39.png"/><Relationship Id="rId7" Type="http://schemas.openxmlformats.org/officeDocument/2006/relationships/image" Target="../media/image31.png"/><Relationship Id="rId8" Type="http://schemas.openxmlformats.org/officeDocument/2006/relationships/image" Target="../media/image4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35.png"/><Relationship Id="rId9" Type="http://schemas.openxmlformats.org/officeDocument/2006/relationships/image" Target="../media/image37.png"/><Relationship Id="rId5" Type="http://schemas.openxmlformats.org/officeDocument/2006/relationships/image" Target="../media/image29.jpg"/><Relationship Id="rId6" Type="http://schemas.openxmlformats.org/officeDocument/2006/relationships/image" Target="../media/image41.png"/><Relationship Id="rId7" Type="http://schemas.openxmlformats.org/officeDocument/2006/relationships/image" Target="../media/image40.png"/><Relationship Id="rId8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36.png"/><Relationship Id="rId5" Type="http://schemas.openxmlformats.org/officeDocument/2006/relationships/image" Target="../media/image45.jpg"/><Relationship Id="rId6" Type="http://schemas.openxmlformats.org/officeDocument/2006/relationships/image" Target="../media/image3.png"/><Relationship Id="rId7" Type="http://schemas.openxmlformats.org/officeDocument/2006/relationships/image" Target="../media/image42.png"/><Relationship Id="rId8" Type="http://schemas.openxmlformats.org/officeDocument/2006/relationships/image" Target="../media/image4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Relationship Id="rId4" Type="http://schemas.openxmlformats.org/officeDocument/2006/relationships/image" Target="../media/image3.png"/><Relationship Id="rId5" Type="http://schemas.openxmlformats.org/officeDocument/2006/relationships/image" Target="../media/image4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jpg"/><Relationship Id="rId4" Type="http://schemas.openxmlformats.org/officeDocument/2006/relationships/image" Target="../media/image49.png"/><Relationship Id="rId5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jpg"/><Relationship Id="rId4" Type="http://schemas.openxmlformats.org/officeDocument/2006/relationships/image" Target="../media/image3.png"/><Relationship Id="rId5" Type="http://schemas.openxmlformats.org/officeDocument/2006/relationships/image" Target="../media/image47.jpg"/><Relationship Id="rId6" Type="http://schemas.openxmlformats.org/officeDocument/2006/relationships/image" Target="../media/image4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jpg"/><Relationship Id="rId4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jpg"/><Relationship Id="rId4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rive.google.com/file/d/1ojA_1EPUBh213Cx6VwPE2h_yf2Y8xk58/view" TargetMode="External"/><Relationship Id="rId4" Type="http://schemas.openxmlformats.org/officeDocument/2006/relationships/image" Target="../media/image4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0.png"/><Relationship Id="rId4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0.png"/><Relationship Id="rId4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10" Type="http://schemas.openxmlformats.org/officeDocument/2006/relationships/image" Target="../media/image8.png"/><Relationship Id="rId9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7.png"/><Relationship Id="rId7" Type="http://schemas.openxmlformats.org/officeDocument/2006/relationships/image" Target="../media/image38.png"/><Relationship Id="rId8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0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Relationship Id="rId7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9" Type="http://schemas.openxmlformats.org/officeDocument/2006/relationships/image" Target="../media/image25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Relationship Id="rId7" Type="http://schemas.openxmlformats.org/officeDocument/2006/relationships/image" Target="../media/image18.png"/><Relationship Id="rId8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jpg"/><Relationship Id="rId4" Type="http://schemas.openxmlformats.org/officeDocument/2006/relationships/image" Target="../media/image3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4230701"/>
            <a:ext cx="9144000" cy="11784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17625" lIns="35275" spcFirstLastPara="1" rIns="35275" wrap="square" tIns="1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8"/>
              <a:buFont typeface="Arial"/>
              <a:buNone/>
            </a:pPr>
            <a:r>
              <a:t/>
            </a:r>
            <a:endParaRPr b="0" i="0" sz="1658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96703" y="476775"/>
            <a:ext cx="77727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1650" lIns="83300" spcFirstLastPara="1" rIns="83300" wrap="square" tIns="4165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277">
                <a:solidFill>
                  <a:srgbClr val="3B24C8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Proyecto final en mecatrónica</a:t>
            </a:r>
            <a:endParaRPr b="1" sz="3277">
              <a:solidFill>
                <a:srgbClr val="3B24C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13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13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lang="es-419" sz="2313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° CUATRIMESTRE 2025</a:t>
            </a:r>
            <a:endParaRPr sz="327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7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77">
              <a:solidFill>
                <a:srgbClr val="88888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7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81732" y="1834031"/>
            <a:ext cx="8840400" cy="21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650" lIns="83300" spcFirstLastPara="1" rIns="83300" wrap="square" tIns="4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856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Dron autopilotado con detección de fuego y personas mediante procesamiento IA de cámaras</a:t>
            </a:r>
            <a:r>
              <a:rPr b="1" lang="es-419" sz="3856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856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" name="Google Shape;57;p13" title="4 - frame at 0m58s.jpg"/>
          <p:cNvPicPr preferRelativeResize="0"/>
          <p:nvPr/>
        </p:nvPicPr>
        <p:blipFill rotWithShape="1">
          <a:blip r:embed="rId3">
            <a:alphaModFix amt="31000"/>
          </a:blip>
          <a:srcRect b="0" l="0" r="4906" t="0"/>
          <a:stretch/>
        </p:blipFill>
        <p:spPr>
          <a:xfrm>
            <a:off x="0" y="0"/>
            <a:ext cx="9144000" cy="5409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13"/>
          <p:cNvCxnSpPr/>
          <p:nvPr/>
        </p:nvCxnSpPr>
        <p:spPr>
          <a:xfrm>
            <a:off x="398843" y="1613336"/>
            <a:ext cx="8606400" cy="600"/>
          </a:xfrm>
          <a:prstGeom prst="straightConnector1">
            <a:avLst/>
          </a:prstGeom>
          <a:noFill/>
          <a:ln cap="flat" cmpd="sng" w="36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66114" y="4313992"/>
            <a:ext cx="1239140" cy="10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 txBox="1"/>
          <p:nvPr/>
        </p:nvSpPr>
        <p:spPr>
          <a:xfrm>
            <a:off x="1634550" y="869725"/>
            <a:ext cx="5874900" cy="23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DETECCIÓN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" name="Google Shape;221;p22"/>
          <p:cNvCxnSpPr/>
          <p:nvPr/>
        </p:nvCxnSpPr>
        <p:spPr>
          <a:xfrm>
            <a:off x="874350" y="3242727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2" name="Google Shape;222;p22"/>
          <p:cNvSpPr txBox="1"/>
          <p:nvPr/>
        </p:nvSpPr>
        <p:spPr>
          <a:xfrm>
            <a:off x="844950" y="3317850"/>
            <a:ext cx="74541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Cámara térmica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23" name="Google Shape;223;p22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Rol del sensor térmico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30" name="Google Shape;23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3"/>
          <p:cNvSpPr txBox="1"/>
          <p:nvPr/>
        </p:nvSpPr>
        <p:spPr>
          <a:xfrm>
            <a:off x="489600" y="1002600"/>
            <a:ext cx="86544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¿Por qué usamos sensado térmico?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816175" y="1630488"/>
            <a:ext cx="792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Los puntos de calor no siempre contienen llama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3" name="Google Shape;233;p23"/>
          <p:cNvSpPr txBox="1"/>
          <p:nvPr/>
        </p:nvSpPr>
        <p:spPr>
          <a:xfrm>
            <a:off x="816175" y="2066133"/>
            <a:ext cx="796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El fuego no siempre es visible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816175" y="2501779"/>
            <a:ext cx="785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Las personas pueden estar ocultas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816175" y="2937425"/>
            <a:ext cx="775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Útil incluso con escasa iluminación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6" name="Google Shape;2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188" y="3439075"/>
            <a:ext cx="1620001" cy="162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8491" y="3439075"/>
            <a:ext cx="1620001" cy="162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3"/>
          <p:cNvPicPr preferRelativeResize="0"/>
          <p:nvPr/>
        </p:nvPicPr>
        <p:blipFill rotWithShape="1">
          <a:blip r:embed="rId6">
            <a:alphaModFix/>
          </a:blip>
          <a:srcRect b="8433" l="0" r="8366" t="0"/>
          <a:stretch/>
        </p:blipFill>
        <p:spPr>
          <a:xfrm>
            <a:off x="4006794" y="3439075"/>
            <a:ext cx="1620001" cy="162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 rotWithShape="1">
          <a:blip r:embed="rId7">
            <a:alphaModFix/>
          </a:blip>
          <a:srcRect b="8433" l="0" r="8366" t="0"/>
          <a:stretch/>
        </p:blipFill>
        <p:spPr>
          <a:xfrm>
            <a:off x="5675097" y="3439075"/>
            <a:ext cx="1620001" cy="162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/>
          <p:cNvPicPr preferRelativeResize="0"/>
          <p:nvPr/>
        </p:nvPicPr>
        <p:blipFill rotWithShape="1">
          <a:blip r:embed="rId8">
            <a:alphaModFix/>
          </a:blip>
          <a:srcRect b="8433" l="0" r="8366" t="0"/>
          <a:stretch/>
        </p:blipFill>
        <p:spPr>
          <a:xfrm>
            <a:off x="7343400" y="3439075"/>
            <a:ext cx="1620001" cy="1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4"/>
          <p:cNvPicPr preferRelativeResize="0"/>
          <p:nvPr/>
        </p:nvPicPr>
        <p:blipFill rotWithShape="1">
          <a:blip r:embed="rId3">
            <a:alphaModFix/>
          </a:blip>
          <a:srcRect b="20105" l="6188" r="9841" t="13690"/>
          <a:stretch/>
        </p:blipFill>
        <p:spPr>
          <a:xfrm>
            <a:off x="1050656" y="1443800"/>
            <a:ext cx="1826638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Sensor Térmico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48" name="Google Shape;24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4"/>
          <p:cNvSpPr txBox="1"/>
          <p:nvPr/>
        </p:nvSpPr>
        <p:spPr>
          <a:xfrm>
            <a:off x="2133800" y="851650"/>
            <a:ext cx="250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M5StickC T-Lite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0" name="Google Shape;250;p24"/>
          <p:cNvPicPr preferRelativeResize="0"/>
          <p:nvPr/>
        </p:nvPicPr>
        <p:blipFill rotWithShape="1">
          <a:blip r:embed="rId5">
            <a:alphaModFix/>
          </a:blip>
          <a:srcRect b="14239" l="12891" r="0" t="19561"/>
          <a:stretch/>
        </p:blipFill>
        <p:spPr>
          <a:xfrm>
            <a:off x="4982100" y="1625950"/>
            <a:ext cx="3164274" cy="340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 rotWithShape="1">
          <a:blip r:embed="rId6">
            <a:alphaModFix/>
          </a:blip>
          <a:srcRect b="17312" l="9844" r="0" t="16484"/>
          <a:stretch/>
        </p:blipFill>
        <p:spPr>
          <a:xfrm>
            <a:off x="1101362" y="1478693"/>
            <a:ext cx="1963334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4"/>
          <p:cNvPicPr preferRelativeResize="0"/>
          <p:nvPr/>
        </p:nvPicPr>
        <p:blipFill rotWithShape="1">
          <a:blip r:embed="rId7">
            <a:alphaModFix/>
          </a:blip>
          <a:srcRect b="5978" l="9966" r="0" t="10402"/>
          <a:stretch/>
        </p:blipFill>
        <p:spPr>
          <a:xfrm>
            <a:off x="489600" y="2729950"/>
            <a:ext cx="2390100" cy="23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4"/>
          <p:cNvPicPr preferRelativeResize="0"/>
          <p:nvPr/>
        </p:nvPicPr>
        <p:blipFill rotWithShape="1">
          <a:blip r:embed="rId8">
            <a:alphaModFix/>
          </a:blip>
          <a:srcRect b="13379" l="0" r="0" t="4030"/>
          <a:stretch/>
        </p:blipFill>
        <p:spPr>
          <a:xfrm>
            <a:off x="2194950" y="2729213"/>
            <a:ext cx="2787150" cy="230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4"/>
          <p:cNvSpPr txBox="1"/>
          <p:nvPr/>
        </p:nvSpPr>
        <p:spPr>
          <a:xfrm>
            <a:off x="2133800" y="1281850"/>
            <a:ext cx="250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ESP32-Pico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2133800" y="1712050"/>
            <a:ext cx="250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MLX90640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4845425" y="1936750"/>
            <a:ext cx="390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Bajo costo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7" name="Google Shape;257;p24"/>
          <p:cNvSpPr txBox="1"/>
          <p:nvPr/>
        </p:nvSpPr>
        <p:spPr>
          <a:xfrm>
            <a:off x="4845425" y="2420137"/>
            <a:ext cx="390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Bajo consumo energético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8" name="Google Shape;258;p24"/>
          <p:cNvSpPr txBox="1"/>
          <p:nvPr/>
        </p:nvSpPr>
        <p:spPr>
          <a:xfrm>
            <a:off x="4845425" y="2903523"/>
            <a:ext cx="390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Open-source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25"/>
          <p:cNvGrpSpPr/>
          <p:nvPr/>
        </p:nvGrpSpPr>
        <p:grpSpPr>
          <a:xfrm>
            <a:off x="5586530" y="1551925"/>
            <a:ext cx="1376961" cy="997206"/>
            <a:chOff x="5586530" y="1551925"/>
            <a:chExt cx="1376961" cy="997206"/>
          </a:xfrm>
        </p:grpSpPr>
        <p:sp>
          <p:nvSpPr>
            <p:cNvPr id="264" name="Google Shape;264;p25"/>
            <p:cNvSpPr/>
            <p:nvPr/>
          </p:nvSpPr>
          <p:spPr>
            <a:xfrm flipH="1" rot="10800000">
              <a:off x="5586530" y="1862731"/>
              <a:ext cx="858000" cy="686400"/>
            </a:xfrm>
            <a:prstGeom prst="bentUpArrow">
              <a:avLst>
                <a:gd fmla="val 12085" name="adj1"/>
                <a:gd fmla="val 15268" name="adj2"/>
                <a:gd fmla="val 25000" name="adj3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5"/>
            <p:cNvSpPr txBox="1"/>
            <p:nvPr/>
          </p:nvSpPr>
          <p:spPr>
            <a:xfrm>
              <a:off x="5703490" y="1551925"/>
              <a:ext cx="12600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UART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66" name="Google Shape;266;p25"/>
          <p:cNvGrpSpPr/>
          <p:nvPr/>
        </p:nvGrpSpPr>
        <p:grpSpPr>
          <a:xfrm>
            <a:off x="4387730" y="2932956"/>
            <a:ext cx="1390414" cy="997194"/>
            <a:chOff x="4387730" y="2932956"/>
            <a:chExt cx="1390414" cy="997194"/>
          </a:xfrm>
        </p:grpSpPr>
        <p:sp>
          <p:nvSpPr>
            <p:cNvPr id="267" name="Google Shape;267;p25"/>
            <p:cNvSpPr/>
            <p:nvPr/>
          </p:nvSpPr>
          <p:spPr>
            <a:xfrm>
              <a:off x="4387730" y="2932956"/>
              <a:ext cx="858000" cy="686400"/>
            </a:xfrm>
            <a:prstGeom prst="bentUpArrow">
              <a:avLst>
                <a:gd fmla="val 12085" name="adj1"/>
                <a:gd fmla="val 15268" name="adj2"/>
                <a:gd fmla="val 25000" name="adj3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5"/>
            <p:cNvSpPr txBox="1"/>
            <p:nvPr/>
          </p:nvSpPr>
          <p:spPr>
            <a:xfrm>
              <a:off x="4518144" y="3619350"/>
              <a:ext cx="12600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I²C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69" name="Google Shape;269;p25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489600" y="-50"/>
            <a:ext cx="77973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Adquisición de datos térmicos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71" name="Google Shape;27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5" title="IR-1220-0034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8888" y="1819348"/>
            <a:ext cx="2165117" cy="17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5" title="mano.jpeg"/>
          <p:cNvPicPr preferRelativeResize="0"/>
          <p:nvPr/>
        </p:nvPicPr>
        <p:blipFill rotWithShape="1">
          <a:blip r:embed="rId5">
            <a:alphaModFix/>
          </a:blip>
          <a:srcRect b="29410" l="0" r="0" t="18563"/>
          <a:stretch/>
        </p:blipFill>
        <p:spPr>
          <a:xfrm>
            <a:off x="579775" y="1819348"/>
            <a:ext cx="1557739" cy="180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" name="Google Shape;274;p25"/>
          <p:cNvGrpSpPr/>
          <p:nvPr/>
        </p:nvGrpSpPr>
        <p:grpSpPr>
          <a:xfrm>
            <a:off x="2137490" y="2570736"/>
            <a:ext cx="1274705" cy="297224"/>
            <a:chOff x="1083025" y="2306625"/>
            <a:chExt cx="1834900" cy="297224"/>
          </a:xfrm>
        </p:grpSpPr>
        <p:sp>
          <p:nvSpPr>
            <p:cNvPr id="275" name="Google Shape;275;p2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  </a:t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5"/>
          <p:cNvGrpSpPr/>
          <p:nvPr/>
        </p:nvGrpSpPr>
        <p:grpSpPr>
          <a:xfrm>
            <a:off x="3324716" y="2570736"/>
            <a:ext cx="1274705" cy="297224"/>
            <a:chOff x="1083025" y="2306625"/>
            <a:chExt cx="1834900" cy="297224"/>
          </a:xfrm>
        </p:grpSpPr>
        <p:sp>
          <p:nvSpPr>
            <p:cNvPr id="278" name="Google Shape;278;p2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  </a:t>
              </a:r>
              <a:endParaRPr/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25"/>
          <p:cNvGrpSpPr/>
          <p:nvPr/>
        </p:nvGrpSpPr>
        <p:grpSpPr>
          <a:xfrm>
            <a:off x="2144844" y="1309088"/>
            <a:ext cx="1260000" cy="1262663"/>
            <a:chOff x="2144844" y="1109438"/>
            <a:chExt cx="1260000" cy="1262663"/>
          </a:xfrm>
        </p:grpSpPr>
        <p:pic>
          <p:nvPicPr>
            <p:cNvPr id="281" name="Google Shape;281;p25"/>
            <p:cNvPicPr preferRelativeResize="0"/>
            <p:nvPr/>
          </p:nvPicPr>
          <p:blipFill rotWithShape="1">
            <a:blip r:embed="rId6">
              <a:alphaModFix/>
            </a:blip>
            <a:srcRect b="13379" l="0" r="0" t="4030"/>
            <a:stretch/>
          </p:blipFill>
          <p:spPr>
            <a:xfrm>
              <a:off x="2144844" y="1109438"/>
              <a:ext cx="1260000" cy="1041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2" name="Google Shape;282;p25"/>
            <p:cNvSpPr txBox="1"/>
            <p:nvPr/>
          </p:nvSpPr>
          <p:spPr>
            <a:xfrm>
              <a:off x="2144844" y="2061300"/>
              <a:ext cx="12600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MLX90640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83" name="Google Shape;283;p25"/>
          <p:cNvGrpSpPr/>
          <p:nvPr/>
        </p:nvGrpSpPr>
        <p:grpSpPr>
          <a:xfrm>
            <a:off x="3412728" y="764325"/>
            <a:ext cx="2173788" cy="1674825"/>
            <a:chOff x="3478213" y="764325"/>
            <a:chExt cx="2173788" cy="1674825"/>
          </a:xfrm>
        </p:grpSpPr>
        <p:pic>
          <p:nvPicPr>
            <p:cNvPr id="284" name="Google Shape;284;p2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478213" y="764325"/>
              <a:ext cx="2160000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5" name="Google Shape;285;p25"/>
            <p:cNvSpPr txBox="1"/>
            <p:nvPr/>
          </p:nvSpPr>
          <p:spPr>
            <a:xfrm>
              <a:off x="3492000" y="2152050"/>
              <a:ext cx="2160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Matriz 24 x 32 Píxeles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86" name="Google Shape;286;p25"/>
          <p:cNvGrpSpPr/>
          <p:nvPr/>
        </p:nvGrpSpPr>
        <p:grpSpPr>
          <a:xfrm>
            <a:off x="4917691" y="1207962"/>
            <a:ext cx="4027650" cy="1851013"/>
            <a:chOff x="4917691" y="1207963"/>
            <a:chExt cx="4027650" cy="1851013"/>
          </a:xfrm>
        </p:grpSpPr>
        <p:grpSp>
          <p:nvGrpSpPr>
            <p:cNvPr id="287" name="Google Shape;287;p25"/>
            <p:cNvGrpSpPr/>
            <p:nvPr/>
          </p:nvGrpSpPr>
          <p:grpSpPr>
            <a:xfrm>
              <a:off x="6507841" y="1207962"/>
              <a:ext cx="2437500" cy="1851013"/>
              <a:chOff x="6573325" y="1207963"/>
              <a:chExt cx="2437500" cy="1851013"/>
            </a:xfrm>
          </p:grpSpPr>
          <p:pic>
            <p:nvPicPr>
              <p:cNvPr id="288" name="Google Shape;288;p25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6606325" y="1258975"/>
                <a:ext cx="2371500" cy="180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9" name="Google Shape;289;p25"/>
              <p:cNvSpPr txBox="1"/>
              <p:nvPr/>
            </p:nvSpPr>
            <p:spPr>
              <a:xfrm>
                <a:off x="6573325" y="1207963"/>
                <a:ext cx="24375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1000"/>
                  </a:spcBef>
                  <a:spcAft>
                    <a:spcPts val="1000"/>
                  </a:spcAft>
                  <a:buNone/>
                </a:pPr>
                <a:r>
                  <a:rPr b="1" lang="es-419" sz="1800">
                    <a:solidFill>
                      <a:schemeClr val="lt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768 TERMOPILAS</a:t>
                </a:r>
                <a:endParaRPr b="1" sz="18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cxnSp>
          <p:nvCxnSpPr>
            <p:cNvPr id="290" name="Google Shape;290;p25"/>
            <p:cNvCxnSpPr/>
            <p:nvPr/>
          </p:nvCxnSpPr>
          <p:spPr>
            <a:xfrm flipH="1" rot="10800000">
              <a:off x="5049716" y="1267600"/>
              <a:ext cx="1505100" cy="541200"/>
            </a:xfrm>
            <a:prstGeom prst="straightConnector1">
              <a:avLst/>
            </a:prstGeom>
            <a:noFill/>
            <a:ln cap="flat" cmpd="sng" w="952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1" name="Google Shape;291;p25"/>
            <p:cNvCxnSpPr/>
            <p:nvPr/>
          </p:nvCxnSpPr>
          <p:spPr>
            <a:xfrm>
              <a:off x="5045816" y="1915050"/>
              <a:ext cx="1499100" cy="1140300"/>
            </a:xfrm>
            <a:prstGeom prst="straightConnector1">
              <a:avLst/>
            </a:prstGeom>
            <a:noFill/>
            <a:ln cap="flat" cmpd="sng" w="952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2" name="Google Shape;292;p25"/>
            <p:cNvSpPr/>
            <p:nvPr/>
          </p:nvSpPr>
          <p:spPr>
            <a:xfrm>
              <a:off x="4917691" y="1810700"/>
              <a:ext cx="132000" cy="113100"/>
            </a:xfrm>
            <a:prstGeom prst="rect">
              <a:avLst/>
            </a:prstGeom>
            <a:noFill/>
            <a:ln cap="flat" cmpd="sng" w="952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3" name="Google Shape;293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354669">
            <a:off x="1377865" y="1439851"/>
            <a:ext cx="1194219" cy="760099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5"/>
          <p:cNvSpPr txBox="1"/>
          <p:nvPr/>
        </p:nvSpPr>
        <p:spPr>
          <a:xfrm>
            <a:off x="1031875" y="1143025"/>
            <a:ext cx="122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FF0000"/>
                </a:solidFill>
              </a:rPr>
              <a:t>Radiación IR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FF0000"/>
                </a:solidFill>
              </a:rPr>
              <a:t>(21 a 38 THz)</a:t>
            </a:r>
            <a:endParaRPr b="1" sz="1200">
              <a:solidFill>
                <a:srgbClr val="FF0000"/>
              </a:solidFill>
            </a:endParaRPr>
          </a:p>
        </p:txBody>
      </p:sp>
      <p:grpSp>
        <p:nvGrpSpPr>
          <p:cNvPr id="295" name="Google Shape;295;p25"/>
          <p:cNvGrpSpPr/>
          <p:nvPr/>
        </p:nvGrpSpPr>
        <p:grpSpPr>
          <a:xfrm>
            <a:off x="3206559" y="1551925"/>
            <a:ext cx="1332264" cy="997206"/>
            <a:chOff x="3181680" y="1551925"/>
            <a:chExt cx="1332264" cy="997206"/>
          </a:xfrm>
        </p:grpSpPr>
        <p:sp>
          <p:nvSpPr>
            <p:cNvPr id="296" name="Google Shape;296;p25"/>
            <p:cNvSpPr/>
            <p:nvPr/>
          </p:nvSpPr>
          <p:spPr>
            <a:xfrm flipH="1" rot="10800000">
              <a:off x="3181680" y="1862731"/>
              <a:ext cx="858000" cy="686400"/>
            </a:xfrm>
            <a:prstGeom prst="bentUpArrow">
              <a:avLst>
                <a:gd fmla="val 12085" name="adj1"/>
                <a:gd fmla="val 15268" name="adj2"/>
                <a:gd fmla="val 25000" name="adj3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 txBox="1"/>
            <p:nvPr/>
          </p:nvSpPr>
          <p:spPr>
            <a:xfrm>
              <a:off x="3253944" y="1551925"/>
              <a:ext cx="12600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Tensión[µV]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98" name="Google Shape;298;p25"/>
          <p:cNvGrpSpPr/>
          <p:nvPr/>
        </p:nvGrpSpPr>
        <p:grpSpPr>
          <a:xfrm>
            <a:off x="3310521" y="2867960"/>
            <a:ext cx="1296000" cy="1222932"/>
            <a:chOff x="3314075" y="2867960"/>
            <a:chExt cx="1296000" cy="1222932"/>
          </a:xfrm>
        </p:grpSpPr>
        <p:cxnSp>
          <p:nvCxnSpPr>
            <p:cNvPr id="299" name="Google Shape;299;p25"/>
            <p:cNvCxnSpPr>
              <a:stCxn id="279" idx="4"/>
              <a:endCxn id="300" idx="0"/>
            </p:cNvCxnSpPr>
            <p:nvPr/>
          </p:nvCxnSpPr>
          <p:spPr>
            <a:xfrm flipH="1">
              <a:off x="3962057" y="2867960"/>
              <a:ext cx="3600" cy="214800"/>
            </a:xfrm>
            <a:prstGeom prst="straightConnector1">
              <a:avLst/>
            </a:prstGeom>
            <a:noFill/>
            <a:ln cap="flat" cmpd="sng" w="28575">
              <a:solidFill>
                <a:srgbClr val="0C57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" name="Google Shape;300;p25"/>
            <p:cNvSpPr/>
            <p:nvPr/>
          </p:nvSpPr>
          <p:spPr>
            <a:xfrm>
              <a:off x="3314075" y="3082892"/>
              <a:ext cx="1296000" cy="1008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Multiplexor</a:t>
              </a:r>
              <a:endParaRPr sz="12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Amplificador</a:t>
              </a:r>
              <a:endParaRPr sz="12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ADC</a:t>
              </a:r>
              <a:endParaRPr sz="12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16Hz</a:t>
              </a:r>
              <a:endParaRPr sz="1200"/>
            </a:p>
          </p:txBody>
        </p:sp>
      </p:grpSp>
      <p:grpSp>
        <p:nvGrpSpPr>
          <p:cNvPr id="301" name="Google Shape;301;p25"/>
          <p:cNvGrpSpPr/>
          <p:nvPr/>
        </p:nvGrpSpPr>
        <p:grpSpPr>
          <a:xfrm>
            <a:off x="4510802" y="2570748"/>
            <a:ext cx="1274705" cy="297224"/>
            <a:chOff x="1083025" y="2306625"/>
            <a:chExt cx="1834900" cy="297224"/>
          </a:xfrm>
        </p:grpSpPr>
        <p:sp>
          <p:nvSpPr>
            <p:cNvPr id="302" name="Google Shape;302;p2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  </a:t>
              </a:r>
              <a:endParaRPr/>
            </a:p>
          </p:txBody>
        </p:sp>
        <p:sp>
          <p:nvSpPr>
            <p:cNvPr id="303" name="Google Shape;303;p2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" name="Google Shape;304;p25"/>
          <p:cNvGrpSpPr/>
          <p:nvPr/>
        </p:nvGrpSpPr>
        <p:grpSpPr>
          <a:xfrm>
            <a:off x="4485926" y="1347767"/>
            <a:ext cx="1296000" cy="1222968"/>
            <a:chOff x="4500142" y="1347767"/>
            <a:chExt cx="1296000" cy="1222968"/>
          </a:xfrm>
        </p:grpSpPr>
        <p:cxnSp>
          <p:nvCxnSpPr>
            <p:cNvPr id="305" name="Google Shape;305;p25"/>
            <p:cNvCxnSpPr/>
            <p:nvPr/>
          </p:nvCxnSpPr>
          <p:spPr>
            <a:xfrm>
              <a:off x="5148153" y="2355935"/>
              <a:ext cx="0" cy="214800"/>
            </a:xfrm>
            <a:prstGeom prst="straightConnector1">
              <a:avLst/>
            </a:prstGeom>
            <a:noFill/>
            <a:ln cap="flat" cmpd="sng" w="28575">
              <a:solidFill>
                <a:srgbClr val="0C57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" name="Google Shape;306;p25"/>
            <p:cNvSpPr/>
            <p:nvPr/>
          </p:nvSpPr>
          <p:spPr>
            <a:xfrm>
              <a:off x="4500142" y="1347767"/>
              <a:ext cx="1296000" cy="1008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ESP32-Pico</a:t>
              </a:r>
              <a:endParaRPr sz="1200"/>
            </a:p>
          </p:txBody>
        </p:sp>
      </p:grpSp>
      <p:grpSp>
        <p:nvGrpSpPr>
          <p:cNvPr id="307" name="Google Shape;307;p25"/>
          <p:cNvGrpSpPr/>
          <p:nvPr/>
        </p:nvGrpSpPr>
        <p:grpSpPr>
          <a:xfrm>
            <a:off x="5696877" y="2570723"/>
            <a:ext cx="1274705" cy="297224"/>
            <a:chOff x="1083025" y="2306625"/>
            <a:chExt cx="1834900" cy="297224"/>
          </a:xfrm>
        </p:grpSpPr>
        <p:sp>
          <p:nvSpPr>
            <p:cNvPr id="308" name="Google Shape;308;p2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  </a:t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" name="Google Shape;310;p25"/>
          <p:cNvGrpSpPr/>
          <p:nvPr/>
        </p:nvGrpSpPr>
        <p:grpSpPr>
          <a:xfrm>
            <a:off x="5606828" y="2867942"/>
            <a:ext cx="1295986" cy="1222800"/>
            <a:chOff x="5607309" y="2867942"/>
            <a:chExt cx="1435200" cy="1222800"/>
          </a:xfrm>
        </p:grpSpPr>
        <p:cxnSp>
          <p:nvCxnSpPr>
            <p:cNvPr id="311" name="Google Shape;311;p25"/>
            <p:cNvCxnSpPr>
              <a:endCxn id="312" idx="0"/>
            </p:cNvCxnSpPr>
            <p:nvPr/>
          </p:nvCxnSpPr>
          <p:spPr>
            <a:xfrm>
              <a:off x="6324909" y="2867942"/>
              <a:ext cx="0" cy="214800"/>
            </a:xfrm>
            <a:prstGeom prst="straightConnector1">
              <a:avLst/>
            </a:prstGeom>
            <a:noFill/>
            <a:ln cap="flat" cmpd="sng" w="28575">
              <a:solidFill>
                <a:srgbClr val="0C57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" name="Google Shape;312;p25"/>
            <p:cNvSpPr/>
            <p:nvPr/>
          </p:nvSpPr>
          <p:spPr>
            <a:xfrm>
              <a:off x="5607309" y="3082742"/>
              <a:ext cx="1435200" cy="1008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Raspberry Pi 4</a:t>
              </a:r>
              <a:endParaRPr sz="12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/>
                <a:t>Código Python</a:t>
              </a:r>
              <a:endParaRPr sz="1200"/>
            </a:p>
          </p:txBody>
        </p:sp>
      </p:grpSp>
      <p:sp>
        <p:nvSpPr>
          <p:cNvPr id="313" name="Google Shape;313;p25"/>
          <p:cNvSpPr txBox="1"/>
          <p:nvPr/>
        </p:nvSpPr>
        <p:spPr>
          <a:xfrm>
            <a:off x="1113875" y="4207100"/>
            <a:ext cx="32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No es en tiempo real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4" name="Google Shape;314;p25"/>
          <p:cNvSpPr txBox="1"/>
          <p:nvPr/>
        </p:nvSpPr>
        <p:spPr>
          <a:xfrm>
            <a:off x="1113875" y="4578650"/>
            <a:ext cx="37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Es a demanda del sistema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5" name="Google Shape;315;p25"/>
          <p:cNvSpPr txBox="1"/>
          <p:nvPr/>
        </p:nvSpPr>
        <p:spPr>
          <a:xfrm>
            <a:off x="4951725" y="4207100"/>
            <a:ext cx="32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Ahorro energético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6" name="Google Shape;316;p25"/>
          <p:cNvSpPr txBox="1"/>
          <p:nvPr/>
        </p:nvSpPr>
        <p:spPr>
          <a:xfrm>
            <a:off x="4951725" y="4578650"/>
            <a:ext cx="37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Estabilidad de vuelo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26"/>
          <p:cNvGrpSpPr/>
          <p:nvPr/>
        </p:nvGrpSpPr>
        <p:grpSpPr>
          <a:xfrm>
            <a:off x="5573050" y="1257900"/>
            <a:ext cx="3171817" cy="2787150"/>
            <a:chOff x="5573050" y="2051550"/>
            <a:chExt cx="3171817" cy="2787150"/>
          </a:xfrm>
        </p:grpSpPr>
        <p:pic>
          <p:nvPicPr>
            <p:cNvPr id="322" name="Google Shape;322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73050" y="2051550"/>
              <a:ext cx="3171817" cy="2787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Google Shape;323;p26"/>
            <p:cNvSpPr/>
            <p:nvPr/>
          </p:nvSpPr>
          <p:spPr>
            <a:xfrm>
              <a:off x="7338175" y="3150025"/>
              <a:ext cx="256800" cy="4137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4" name="Google Shape;3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3150" y="1257900"/>
            <a:ext cx="3171600" cy="263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7938" y="1418304"/>
            <a:ext cx="4066766" cy="228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6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6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Procesamiento térmico</a:t>
            </a:r>
            <a:endParaRPr b="1" sz="3600">
              <a:solidFill>
                <a:srgbClr val="3B24C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28" name="Google Shape;328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6"/>
          <p:cNvPicPr preferRelativeResize="0"/>
          <p:nvPr/>
        </p:nvPicPr>
        <p:blipFill rotWithShape="1">
          <a:blip r:embed="rId7">
            <a:alphaModFix/>
          </a:blip>
          <a:srcRect b="30372" l="0" r="0" t="28885"/>
          <a:stretch/>
        </p:blipFill>
        <p:spPr>
          <a:xfrm>
            <a:off x="6190038" y="2111475"/>
            <a:ext cx="2651752" cy="108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" name="Google Shape;330;p26"/>
          <p:cNvGrpSpPr/>
          <p:nvPr/>
        </p:nvGrpSpPr>
        <p:grpSpPr>
          <a:xfrm>
            <a:off x="4700121" y="2383725"/>
            <a:ext cx="1515049" cy="535500"/>
            <a:chOff x="4831425" y="2449450"/>
            <a:chExt cx="1239000" cy="535500"/>
          </a:xfrm>
        </p:grpSpPr>
        <p:sp>
          <p:nvSpPr>
            <p:cNvPr id="331" name="Google Shape;331;p26"/>
            <p:cNvSpPr/>
            <p:nvPr/>
          </p:nvSpPr>
          <p:spPr>
            <a:xfrm>
              <a:off x="4831425" y="2449450"/>
              <a:ext cx="1239000" cy="244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 rot="10800000">
              <a:off x="4831425" y="2740450"/>
              <a:ext cx="1239000" cy="244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26"/>
          <p:cNvSpPr txBox="1"/>
          <p:nvPr/>
        </p:nvSpPr>
        <p:spPr>
          <a:xfrm>
            <a:off x="4747400" y="1777066"/>
            <a:ext cx="14205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200">
                <a:latin typeface="Poppins"/>
                <a:ea typeface="Poppins"/>
                <a:cs typeface="Poppins"/>
                <a:sym typeface="Poppins"/>
              </a:rPr>
              <a:t>“GET_FRAME”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200">
                <a:latin typeface="Poppins"/>
                <a:ea typeface="Poppins"/>
                <a:cs typeface="Poppins"/>
                <a:sym typeface="Poppins"/>
              </a:rPr>
              <a:t>(Solicita datos)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4" name="Google Shape;334;p26"/>
          <p:cNvSpPr txBox="1"/>
          <p:nvPr/>
        </p:nvSpPr>
        <p:spPr>
          <a:xfrm>
            <a:off x="4747400" y="2796672"/>
            <a:ext cx="1420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200">
                <a:latin typeface="Poppins"/>
                <a:ea typeface="Poppins"/>
                <a:cs typeface="Poppins"/>
                <a:sym typeface="Poppins"/>
              </a:rPr>
              <a:t>Frame con 768 temperaturas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5233713" y="1391473"/>
            <a:ext cx="32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Procesamiento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6" name="Google Shape;336;p26"/>
          <p:cNvSpPr txBox="1"/>
          <p:nvPr/>
        </p:nvSpPr>
        <p:spPr>
          <a:xfrm>
            <a:off x="5233713" y="1905800"/>
            <a:ext cx="385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Reordenamiento en matriz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7" name="Google Shape;337;p26"/>
          <p:cNvSpPr txBox="1"/>
          <p:nvPr/>
        </p:nvSpPr>
        <p:spPr>
          <a:xfrm>
            <a:off x="5233713" y="2420126"/>
            <a:ext cx="32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Filtrado (mediana)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8" name="Google Shape;338;p26"/>
          <p:cNvSpPr txBox="1"/>
          <p:nvPr/>
        </p:nvSpPr>
        <p:spPr>
          <a:xfrm>
            <a:off x="5233713" y="2934452"/>
            <a:ext cx="32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Mapeado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9" name="Google Shape;339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9938" y="1391475"/>
            <a:ext cx="4021869" cy="25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6"/>
          <p:cNvSpPr txBox="1"/>
          <p:nvPr/>
        </p:nvSpPr>
        <p:spPr>
          <a:xfrm>
            <a:off x="997938" y="3874319"/>
            <a:ext cx="385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 u="sng">
                <a:latin typeface="Poppins"/>
                <a:ea typeface="Poppins"/>
                <a:cs typeface="Poppins"/>
                <a:sym typeface="Poppins"/>
              </a:rPr>
              <a:t>Parámetros de detección</a:t>
            </a:r>
            <a:endParaRPr sz="1800" u="sng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26"/>
          <p:cNvSpPr txBox="1"/>
          <p:nvPr/>
        </p:nvSpPr>
        <p:spPr>
          <a:xfrm>
            <a:off x="997938" y="4273744"/>
            <a:ext cx="496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Área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máxima y mínima (píxeles)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26"/>
          <p:cNvSpPr txBox="1"/>
          <p:nvPr/>
        </p:nvSpPr>
        <p:spPr>
          <a:xfrm>
            <a:off x="997938" y="4673169"/>
            <a:ext cx="543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Temperatura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máxima y mínima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7"/>
          <p:cNvSpPr txBox="1"/>
          <p:nvPr/>
        </p:nvSpPr>
        <p:spPr>
          <a:xfrm>
            <a:off x="1634550" y="869725"/>
            <a:ext cx="5874900" cy="23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DETECCIÓN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9" name="Google Shape;349;p27"/>
          <p:cNvCxnSpPr/>
          <p:nvPr/>
        </p:nvCxnSpPr>
        <p:spPr>
          <a:xfrm>
            <a:off x="874350" y="3242727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0" name="Google Shape;350;p27"/>
          <p:cNvSpPr txBox="1"/>
          <p:nvPr/>
        </p:nvSpPr>
        <p:spPr>
          <a:xfrm>
            <a:off x="844950" y="3317850"/>
            <a:ext cx="74541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Cámara RGB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351" name="Google Shape;351;p27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8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8375" y="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8"/>
          <p:cNvSpPr txBox="1"/>
          <p:nvPr/>
        </p:nvSpPr>
        <p:spPr>
          <a:xfrm>
            <a:off x="739125" y="-50"/>
            <a:ext cx="50553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detección</a:t>
            </a:r>
            <a:endParaRPr sz="36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8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0" name="Google Shape;36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4750" y="1900575"/>
            <a:ext cx="2156626" cy="215662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8"/>
          <p:cNvSpPr txBox="1"/>
          <p:nvPr/>
        </p:nvSpPr>
        <p:spPr>
          <a:xfrm>
            <a:off x="4169000" y="1936750"/>
            <a:ext cx="390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Buena resolución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2" name="Google Shape;362;p28"/>
          <p:cNvSpPr txBox="1"/>
          <p:nvPr/>
        </p:nvSpPr>
        <p:spPr>
          <a:xfrm>
            <a:off x="4169000" y="2420125"/>
            <a:ext cx="480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Amplio campo de visión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3" name="Google Shape;363;p28"/>
          <p:cNvSpPr txBox="1"/>
          <p:nvPr/>
        </p:nvSpPr>
        <p:spPr>
          <a:xfrm>
            <a:off x="4169000" y="2903525"/>
            <a:ext cx="465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Integración directa con Raspberry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9"/>
          <p:cNvSpPr txBox="1"/>
          <p:nvPr/>
        </p:nvSpPr>
        <p:spPr>
          <a:xfrm>
            <a:off x="1634550" y="869725"/>
            <a:ext cx="5874900" cy="23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DETECCIÓN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0" name="Google Shape;370;p29"/>
          <p:cNvCxnSpPr/>
          <p:nvPr/>
        </p:nvCxnSpPr>
        <p:spPr>
          <a:xfrm>
            <a:off x="874350" y="3242727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1" name="Google Shape;371;p29"/>
          <p:cNvSpPr txBox="1"/>
          <p:nvPr/>
        </p:nvSpPr>
        <p:spPr>
          <a:xfrm>
            <a:off x="844950" y="3317850"/>
            <a:ext cx="74541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Integración de capturas</a:t>
            </a:r>
            <a:endParaRPr b="1" sz="3600">
              <a:solidFill>
                <a:srgbClr val="3B24C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y análisis con IA</a:t>
            </a:r>
            <a:endParaRPr b="1" sz="3600">
              <a:solidFill>
                <a:srgbClr val="3B24C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2" name="Google Shape;372;p29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30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0" title="21a1f1e3-37df-45aa-b40f-97ec36205eff.png"/>
          <p:cNvPicPr preferRelativeResize="0"/>
          <p:nvPr/>
        </p:nvPicPr>
        <p:blipFill rotWithShape="1">
          <a:blip r:embed="rId4">
            <a:alphaModFix/>
          </a:blip>
          <a:srcRect b="3185" l="0" r="10897" t="0"/>
          <a:stretch/>
        </p:blipFill>
        <p:spPr>
          <a:xfrm>
            <a:off x="3471025" y="1034225"/>
            <a:ext cx="5672974" cy="410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48375" y="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0"/>
          <p:cNvSpPr txBox="1"/>
          <p:nvPr/>
        </p:nvSpPr>
        <p:spPr>
          <a:xfrm>
            <a:off x="739125" y="-50"/>
            <a:ext cx="50553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</a:t>
            </a: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 detección</a:t>
            </a:r>
            <a:endParaRPr sz="36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0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0"/>
          <p:cNvSpPr/>
          <p:nvPr/>
        </p:nvSpPr>
        <p:spPr>
          <a:xfrm>
            <a:off x="1725958" y="1471113"/>
            <a:ext cx="1980000" cy="94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RASPBERRY PI</a:t>
            </a: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657508" y="3261664"/>
            <a:ext cx="1980000" cy="94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SENSOR </a:t>
            </a:r>
            <a:r>
              <a:rPr lang="es-419"/>
              <a:t>TÉRMICO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MLX90640</a:t>
            </a:r>
            <a:endParaRPr/>
          </a:p>
        </p:txBody>
      </p:sp>
      <p:sp>
        <p:nvSpPr>
          <p:cNvPr id="384" name="Google Shape;384;p30"/>
          <p:cNvSpPr/>
          <p:nvPr/>
        </p:nvSpPr>
        <p:spPr>
          <a:xfrm>
            <a:off x="2796408" y="3261664"/>
            <a:ext cx="1980000" cy="94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CÁMARA</a:t>
            </a:r>
            <a:r>
              <a:rPr lang="es-419"/>
              <a:t> RGB</a:t>
            </a:r>
            <a:endParaRPr/>
          </a:p>
        </p:txBody>
      </p:sp>
      <p:cxnSp>
        <p:nvCxnSpPr>
          <p:cNvPr id="385" name="Google Shape;385;p30"/>
          <p:cNvCxnSpPr>
            <a:stCxn id="382" idx="2"/>
            <a:endCxn id="383" idx="0"/>
          </p:cNvCxnSpPr>
          <p:nvPr/>
        </p:nvCxnSpPr>
        <p:spPr>
          <a:xfrm rot="5400000">
            <a:off x="1758058" y="2303913"/>
            <a:ext cx="847500" cy="1068300"/>
          </a:xfrm>
          <a:prstGeom prst="bentConnector3">
            <a:avLst>
              <a:gd fmla="val 49991" name="adj1"/>
            </a:avLst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30"/>
          <p:cNvCxnSpPr>
            <a:stCxn id="382" idx="2"/>
            <a:endCxn id="384" idx="0"/>
          </p:cNvCxnSpPr>
          <p:nvPr/>
        </p:nvCxnSpPr>
        <p:spPr>
          <a:xfrm flipH="1" rot="-5400000">
            <a:off x="2827408" y="2302863"/>
            <a:ext cx="847500" cy="1070400"/>
          </a:xfrm>
          <a:prstGeom prst="bentConnector3">
            <a:avLst>
              <a:gd fmla="val 49991" name="adj1"/>
            </a:avLst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31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8375" y="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 txBox="1"/>
          <p:nvPr/>
        </p:nvSpPr>
        <p:spPr>
          <a:xfrm>
            <a:off x="739125" y="-50"/>
            <a:ext cx="64983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</a:t>
            </a: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detección</a:t>
            </a:r>
            <a:endParaRPr sz="36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1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1"/>
          <p:cNvSpPr txBox="1"/>
          <p:nvPr/>
        </p:nvSpPr>
        <p:spPr>
          <a:xfrm>
            <a:off x="860325" y="17914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Inteligencia artificial basada en Machine Learning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6" name="Google Shape;396;p31"/>
          <p:cNvSpPr txBox="1"/>
          <p:nvPr/>
        </p:nvSpPr>
        <p:spPr>
          <a:xfrm>
            <a:off x="739125" y="1053963"/>
            <a:ext cx="2970900" cy="8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¿Que IA usamos?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97" name="Google Shape;397;p31"/>
          <p:cNvSpPr txBox="1"/>
          <p:nvPr/>
        </p:nvSpPr>
        <p:spPr>
          <a:xfrm>
            <a:off x="860325" y="2297025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Deep Learning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8" name="Google Shape;398;p31"/>
          <p:cNvSpPr txBox="1"/>
          <p:nvPr/>
        </p:nvSpPr>
        <p:spPr>
          <a:xfrm>
            <a:off x="860325" y="280260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Detección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de objetos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9" name="Google Shape;399;p31"/>
          <p:cNvSpPr txBox="1"/>
          <p:nvPr/>
        </p:nvSpPr>
        <p:spPr>
          <a:xfrm>
            <a:off x="4153450" y="2802600"/>
            <a:ext cx="176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YOLO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400" name="Google Shape;400;p31"/>
          <p:cNvCxnSpPr/>
          <p:nvPr/>
        </p:nvCxnSpPr>
        <p:spPr>
          <a:xfrm>
            <a:off x="4002230" y="3032400"/>
            <a:ext cx="523200" cy="21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31"/>
          <p:cNvCxnSpPr>
            <a:stCxn id="399" idx="2"/>
          </p:cNvCxnSpPr>
          <p:nvPr/>
        </p:nvCxnSpPr>
        <p:spPr>
          <a:xfrm>
            <a:off x="5034550" y="3264300"/>
            <a:ext cx="0" cy="3948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31"/>
          <p:cNvCxnSpPr/>
          <p:nvPr/>
        </p:nvCxnSpPr>
        <p:spPr>
          <a:xfrm>
            <a:off x="4159000" y="3648000"/>
            <a:ext cx="1751100" cy="111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31"/>
          <p:cNvCxnSpPr/>
          <p:nvPr/>
        </p:nvCxnSpPr>
        <p:spPr>
          <a:xfrm>
            <a:off x="4153475" y="3648050"/>
            <a:ext cx="0" cy="2973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31"/>
          <p:cNvCxnSpPr/>
          <p:nvPr/>
        </p:nvCxnSpPr>
        <p:spPr>
          <a:xfrm>
            <a:off x="5910100" y="3648050"/>
            <a:ext cx="0" cy="2973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5" name="Google Shape;405;p31"/>
          <p:cNvSpPr txBox="1"/>
          <p:nvPr/>
        </p:nvSpPr>
        <p:spPr>
          <a:xfrm>
            <a:off x="3272375" y="4042800"/>
            <a:ext cx="176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Fuego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6" name="Google Shape;406;p31"/>
          <p:cNvSpPr txBox="1"/>
          <p:nvPr/>
        </p:nvSpPr>
        <p:spPr>
          <a:xfrm>
            <a:off x="5029000" y="4042800"/>
            <a:ext cx="176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Personas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7" name="Google Shape;407;p31" title="WhatsApp Image 2025-12-21 at 13.12.07 (1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6294" y="3507925"/>
            <a:ext cx="2250308" cy="12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1" title="1a871912-66f3-41cc-8220-c1af20e5eac5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54912" y="3331887"/>
            <a:ext cx="1617887" cy="1617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874350" y="1713900"/>
            <a:ext cx="7395300" cy="17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MOTIVACIÓN DEL PROYECTO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>
            <a:off x="874350" y="3617552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7" name="Google Shape;67;p14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32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8375" y="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2"/>
          <p:cNvSpPr txBox="1"/>
          <p:nvPr/>
        </p:nvSpPr>
        <p:spPr>
          <a:xfrm>
            <a:off x="739125" y="-50"/>
            <a:ext cx="64983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Sistema de </a:t>
            </a:r>
            <a:r>
              <a:rPr b="1" lang="es-419" sz="3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detección</a:t>
            </a:r>
            <a:endParaRPr sz="36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2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32"/>
          <p:cNvSpPr txBox="1"/>
          <p:nvPr/>
        </p:nvSpPr>
        <p:spPr>
          <a:xfrm>
            <a:off x="739125" y="1053963"/>
            <a:ext cx="2970900" cy="8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¿</a:t>
            </a: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Cómo</a:t>
            </a: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funciona?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18" name="Google Shape;418;p32"/>
          <p:cNvSpPr txBox="1"/>
          <p:nvPr/>
        </p:nvSpPr>
        <p:spPr>
          <a:xfrm>
            <a:off x="1080600" y="1866375"/>
            <a:ext cx="306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Llegada a waypoint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9" name="Google Shape;419;p32"/>
          <p:cNvSpPr txBox="1"/>
          <p:nvPr/>
        </p:nvSpPr>
        <p:spPr>
          <a:xfrm>
            <a:off x="1080600" y="2340850"/>
            <a:ext cx="38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2.   ESP 32 avisa a Raspberry Pi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0" name="Google Shape;420;p32"/>
          <p:cNvSpPr txBox="1"/>
          <p:nvPr/>
        </p:nvSpPr>
        <p:spPr>
          <a:xfrm>
            <a:off x="1080600" y="2802550"/>
            <a:ext cx="38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3.   Capturas RGB y 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Térmica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1" name="Google Shape;421;p32"/>
          <p:cNvSpPr txBox="1"/>
          <p:nvPr/>
        </p:nvSpPr>
        <p:spPr>
          <a:xfrm>
            <a:off x="1080600" y="3277025"/>
            <a:ext cx="38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4.   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Análisis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local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2" name="Google Shape;422;p32"/>
          <p:cNvSpPr txBox="1"/>
          <p:nvPr/>
        </p:nvSpPr>
        <p:spPr>
          <a:xfrm>
            <a:off x="1080600" y="3738725"/>
            <a:ext cx="601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5.   Evento de 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detección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o Continuar con 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misión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3"/>
          <p:cNvSpPr txBox="1"/>
          <p:nvPr/>
        </p:nvSpPr>
        <p:spPr>
          <a:xfrm>
            <a:off x="1848151" y="1385250"/>
            <a:ext cx="5447700" cy="23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LÓGICA EN EL VUELO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9" name="Google Shape;429;p33"/>
          <p:cNvCxnSpPr/>
          <p:nvPr/>
        </p:nvCxnSpPr>
        <p:spPr>
          <a:xfrm>
            <a:off x="874350" y="3618300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30" name="Google Shape;430;p33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4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34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4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Flujo de misión de vuelo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438" name="Google Shape;438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4"/>
          <p:cNvSpPr/>
          <p:nvPr/>
        </p:nvSpPr>
        <p:spPr>
          <a:xfrm>
            <a:off x="872775" y="1107075"/>
            <a:ext cx="12888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DESPEGAR</a:t>
            </a:r>
            <a:endParaRPr/>
          </a:p>
        </p:txBody>
      </p:sp>
      <p:sp>
        <p:nvSpPr>
          <p:cNvPr id="440" name="Google Shape;440;p34"/>
          <p:cNvSpPr/>
          <p:nvPr/>
        </p:nvSpPr>
        <p:spPr>
          <a:xfrm>
            <a:off x="2460788" y="1107075"/>
            <a:ext cx="12378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NAVEGAR A WAYPOINT</a:t>
            </a:r>
            <a:endParaRPr/>
          </a:p>
        </p:txBody>
      </p:sp>
      <p:sp>
        <p:nvSpPr>
          <p:cNvPr id="441" name="Google Shape;441;p34"/>
          <p:cNvSpPr/>
          <p:nvPr/>
        </p:nvSpPr>
        <p:spPr>
          <a:xfrm>
            <a:off x="3995100" y="1107075"/>
            <a:ext cx="14406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ESTABILIZAR</a:t>
            </a:r>
            <a:endParaRPr/>
          </a:p>
        </p:txBody>
      </p:sp>
      <p:sp>
        <p:nvSpPr>
          <p:cNvPr id="442" name="Google Shape;442;p34"/>
          <p:cNvSpPr/>
          <p:nvPr/>
        </p:nvSpPr>
        <p:spPr>
          <a:xfrm>
            <a:off x="5833475" y="1107075"/>
            <a:ext cx="15876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SISTEMA DE </a:t>
            </a:r>
            <a:r>
              <a:rPr lang="es-419"/>
              <a:t>DETECCIÓN</a:t>
            </a:r>
            <a:endParaRPr/>
          </a:p>
        </p:txBody>
      </p:sp>
      <p:sp>
        <p:nvSpPr>
          <p:cNvPr id="443" name="Google Shape;443;p34"/>
          <p:cNvSpPr/>
          <p:nvPr/>
        </p:nvSpPr>
        <p:spPr>
          <a:xfrm>
            <a:off x="7321100" y="2439263"/>
            <a:ext cx="14406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DETECCIÓN</a:t>
            </a:r>
            <a:r>
              <a:rPr lang="es-419"/>
              <a:t> POSITIVA</a:t>
            </a:r>
            <a:endParaRPr/>
          </a:p>
        </p:txBody>
      </p:sp>
      <p:sp>
        <p:nvSpPr>
          <p:cNvPr id="444" name="Google Shape;444;p34"/>
          <p:cNvSpPr/>
          <p:nvPr/>
        </p:nvSpPr>
        <p:spPr>
          <a:xfrm>
            <a:off x="7464500" y="4092175"/>
            <a:ext cx="11538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VUELTA A HOME</a:t>
            </a:r>
            <a:endParaRPr/>
          </a:p>
        </p:txBody>
      </p:sp>
      <p:cxnSp>
        <p:nvCxnSpPr>
          <p:cNvPr id="445" name="Google Shape;445;p34"/>
          <p:cNvCxnSpPr>
            <a:stCxn id="439" idx="3"/>
            <a:endCxn id="440" idx="1"/>
          </p:cNvCxnSpPr>
          <p:nvPr/>
        </p:nvCxnSpPr>
        <p:spPr>
          <a:xfrm>
            <a:off x="2161575" y="1490175"/>
            <a:ext cx="2991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6" name="Google Shape;446;p34"/>
          <p:cNvCxnSpPr>
            <a:stCxn id="440" idx="3"/>
            <a:endCxn id="441" idx="1"/>
          </p:cNvCxnSpPr>
          <p:nvPr/>
        </p:nvCxnSpPr>
        <p:spPr>
          <a:xfrm>
            <a:off x="3698588" y="1490175"/>
            <a:ext cx="2964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7" name="Google Shape;447;p34"/>
          <p:cNvCxnSpPr>
            <a:stCxn id="441" idx="3"/>
            <a:endCxn id="442" idx="1"/>
          </p:cNvCxnSpPr>
          <p:nvPr/>
        </p:nvCxnSpPr>
        <p:spPr>
          <a:xfrm>
            <a:off x="5435700" y="1490175"/>
            <a:ext cx="3978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34"/>
          <p:cNvCxnSpPr>
            <a:stCxn id="443" idx="2"/>
            <a:endCxn id="444" idx="0"/>
          </p:cNvCxnSpPr>
          <p:nvPr/>
        </p:nvCxnSpPr>
        <p:spPr>
          <a:xfrm>
            <a:off x="8041400" y="3205463"/>
            <a:ext cx="0" cy="8868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9" name="Google Shape;449;p34"/>
          <p:cNvCxnSpPr>
            <a:stCxn id="442" idx="3"/>
            <a:endCxn id="443" idx="0"/>
          </p:cNvCxnSpPr>
          <p:nvPr/>
        </p:nvCxnSpPr>
        <p:spPr>
          <a:xfrm>
            <a:off x="7421075" y="1490175"/>
            <a:ext cx="620400" cy="949200"/>
          </a:xfrm>
          <a:prstGeom prst="bentConnector2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0" name="Google Shape;450;p34"/>
          <p:cNvSpPr/>
          <p:nvPr/>
        </p:nvSpPr>
        <p:spPr>
          <a:xfrm>
            <a:off x="5001975" y="2462588"/>
            <a:ext cx="13701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SIN DETECCIÓN </a:t>
            </a:r>
            <a:endParaRPr/>
          </a:p>
        </p:txBody>
      </p:sp>
      <p:cxnSp>
        <p:nvCxnSpPr>
          <p:cNvPr id="451" name="Google Shape;451;p34"/>
          <p:cNvCxnSpPr>
            <a:stCxn id="442" idx="2"/>
            <a:endCxn id="450" idx="0"/>
          </p:cNvCxnSpPr>
          <p:nvPr/>
        </p:nvCxnSpPr>
        <p:spPr>
          <a:xfrm rot="5400000">
            <a:off x="5862575" y="1697775"/>
            <a:ext cx="589200" cy="940200"/>
          </a:xfrm>
          <a:prstGeom prst="bentConnector3">
            <a:avLst>
              <a:gd fmla="val 50010" name="adj1"/>
            </a:avLst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2" name="Google Shape;452;p34"/>
          <p:cNvSpPr/>
          <p:nvPr/>
        </p:nvSpPr>
        <p:spPr>
          <a:xfrm>
            <a:off x="3332650" y="4092175"/>
            <a:ext cx="1288800" cy="76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¿ÚLTIMO WAYPOINT?</a:t>
            </a:r>
            <a:endParaRPr/>
          </a:p>
        </p:txBody>
      </p:sp>
      <p:cxnSp>
        <p:nvCxnSpPr>
          <p:cNvPr id="453" name="Google Shape;453;p34"/>
          <p:cNvCxnSpPr>
            <a:stCxn id="452" idx="1"/>
            <a:endCxn id="440" idx="2"/>
          </p:cNvCxnSpPr>
          <p:nvPr/>
        </p:nvCxnSpPr>
        <p:spPr>
          <a:xfrm rot="10800000">
            <a:off x="3079750" y="1873375"/>
            <a:ext cx="252900" cy="2601900"/>
          </a:xfrm>
          <a:prstGeom prst="bentConnector2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4" name="Google Shape;454;p34"/>
          <p:cNvCxnSpPr>
            <a:stCxn id="452" idx="3"/>
            <a:endCxn id="444" idx="1"/>
          </p:cNvCxnSpPr>
          <p:nvPr/>
        </p:nvCxnSpPr>
        <p:spPr>
          <a:xfrm>
            <a:off x="4621450" y="4475275"/>
            <a:ext cx="28431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5" name="Google Shape;455;p34"/>
          <p:cNvCxnSpPr>
            <a:stCxn id="450" idx="2"/>
            <a:endCxn id="452" idx="0"/>
          </p:cNvCxnSpPr>
          <p:nvPr/>
        </p:nvCxnSpPr>
        <p:spPr>
          <a:xfrm rot="5400000">
            <a:off x="4400325" y="2805488"/>
            <a:ext cx="863400" cy="1710000"/>
          </a:xfrm>
          <a:prstGeom prst="bentConnector3">
            <a:avLst>
              <a:gd fmla="val 48279" name="adj1"/>
            </a:avLst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34"/>
          <p:cNvCxnSpPr>
            <a:stCxn id="443" idx="2"/>
            <a:endCxn id="452" idx="0"/>
          </p:cNvCxnSpPr>
          <p:nvPr/>
        </p:nvCxnSpPr>
        <p:spPr>
          <a:xfrm rot="5400000">
            <a:off x="5565800" y="1616663"/>
            <a:ext cx="886800" cy="40644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7" name="Google Shape;457;p34"/>
          <p:cNvSpPr txBox="1"/>
          <p:nvPr/>
        </p:nvSpPr>
        <p:spPr>
          <a:xfrm>
            <a:off x="8041400" y="3479475"/>
            <a:ext cx="94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3B24C8"/>
                </a:solidFill>
              </a:rPr>
              <a:t>VOLVER</a:t>
            </a:r>
            <a:endParaRPr b="1" sz="1200">
              <a:solidFill>
                <a:srgbClr val="3B24C8"/>
              </a:solidFill>
            </a:endParaRPr>
          </a:p>
        </p:txBody>
      </p:sp>
      <p:sp>
        <p:nvSpPr>
          <p:cNvPr id="458" name="Google Shape;458;p34"/>
          <p:cNvSpPr txBox="1"/>
          <p:nvPr/>
        </p:nvSpPr>
        <p:spPr>
          <a:xfrm>
            <a:off x="6697350" y="3325464"/>
            <a:ext cx="1188300" cy="3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3B24C8"/>
                </a:solidFill>
              </a:rPr>
              <a:t>CONTINUAR</a:t>
            </a:r>
            <a:endParaRPr b="1" sz="1200">
              <a:solidFill>
                <a:srgbClr val="3B24C8"/>
              </a:solidFill>
            </a:endParaRPr>
          </a:p>
        </p:txBody>
      </p:sp>
      <p:sp>
        <p:nvSpPr>
          <p:cNvPr id="459" name="Google Shape;459;p34"/>
          <p:cNvSpPr txBox="1"/>
          <p:nvPr/>
        </p:nvSpPr>
        <p:spPr>
          <a:xfrm>
            <a:off x="4646100" y="4123094"/>
            <a:ext cx="789600" cy="3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3B24C8"/>
                </a:solidFill>
              </a:rPr>
              <a:t>SI</a:t>
            </a:r>
            <a:endParaRPr b="1" sz="1200">
              <a:solidFill>
                <a:srgbClr val="3B24C8"/>
              </a:solidFill>
            </a:endParaRPr>
          </a:p>
        </p:txBody>
      </p:sp>
      <p:sp>
        <p:nvSpPr>
          <p:cNvPr id="460" name="Google Shape;460;p34"/>
          <p:cNvSpPr txBox="1"/>
          <p:nvPr/>
        </p:nvSpPr>
        <p:spPr>
          <a:xfrm>
            <a:off x="2697107" y="4123094"/>
            <a:ext cx="789600" cy="3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3B24C8"/>
                </a:solidFill>
              </a:rPr>
              <a:t>NO</a:t>
            </a:r>
            <a:endParaRPr b="1" sz="1200">
              <a:solidFill>
                <a:srgbClr val="3B24C8"/>
              </a:solidFill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723375" y="2727100"/>
            <a:ext cx="1587600" cy="803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CARGA DE INFORMACION DE MISION</a:t>
            </a:r>
            <a:endParaRPr/>
          </a:p>
        </p:txBody>
      </p:sp>
      <p:cxnSp>
        <p:nvCxnSpPr>
          <p:cNvPr id="462" name="Google Shape;462;p34"/>
          <p:cNvCxnSpPr>
            <a:stCxn id="461" idx="0"/>
            <a:endCxn id="439" idx="2"/>
          </p:cNvCxnSpPr>
          <p:nvPr/>
        </p:nvCxnSpPr>
        <p:spPr>
          <a:xfrm rot="10800000">
            <a:off x="1517175" y="1873300"/>
            <a:ext cx="0" cy="8538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35"/>
          <p:cNvSpPr txBox="1"/>
          <p:nvPr/>
        </p:nvSpPr>
        <p:spPr>
          <a:xfrm>
            <a:off x="720150" y="1532550"/>
            <a:ext cx="7703700" cy="20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DEMOSTRACIÓN DE MISIÓN Y VUELO</a:t>
            </a:r>
            <a:endParaRPr sz="6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9" name="Google Shape;469;p35"/>
          <p:cNvCxnSpPr/>
          <p:nvPr/>
        </p:nvCxnSpPr>
        <p:spPr>
          <a:xfrm>
            <a:off x="874350" y="3618300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70" name="Google Shape;470;p35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36" title="Mision Final 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93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37"/>
          <p:cNvSpPr txBox="1"/>
          <p:nvPr/>
        </p:nvSpPr>
        <p:spPr>
          <a:xfrm>
            <a:off x="720150" y="2000850"/>
            <a:ext cx="7703700" cy="11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CONCLUSIONES</a:t>
            </a:r>
            <a:endParaRPr sz="6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2" name="Google Shape;482;p37"/>
          <p:cNvCxnSpPr/>
          <p:nvPr/>
        </p:nvCxnSpPr>
        <p:spPr>
          <a:xfrm>
            <a:off x="874350" y="3243900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83" name="Google Shape;483;p37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38" title="8 - frame at 0m8s.jpg"/>
          <p:cNvPicPr preferRelativeResize="0"/>
          <p:nvPr/>
        </p:nvPicPr>
        <p:blipFill rotWithShape="1">
          <a:blip r:embed="rId3">
            <a:alphaModFix amt="20000"/>
          </a:blip>
          <a:srcRect b="12732" l="0" r="0" t="55580"/>
          <a:stretch/>
        </p:blipFill>
        <p:spPr>
          <a:xfrm>
            <a:off x="0" y="0"/>
            <a:ext cx="91440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38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38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Logros del prototipo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491" name="Google Shape;491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38"/>
          <p:cNvSpPr txBox="1"/>
          <p:nvPr/>
        </p:nvSpPr>
        <p:spPr>
          <a:xfrm>
            <a:off x="854375" y="9421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Prototipo funcional 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aéreo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no tripulado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3" name="Google Shape;493;p38"/>
          <p:cNvSpPr txBox="1"/>
          <p:nvPr/>
        </p:nvSpPr>
        <p:spPr>
          <a:xfrm>
            <a:off x="854375" y="143310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Procesamiento local de detección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4" name="Google Shape;494;p38"/>
          <p:cNvSpPr txBox="1"/>
          <p:nvPr/>
        </p:nvSpPr>
        <p:spPr>
          <a:xfrm>
            <a:off x="854375" y="19240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Transmisión de eventos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5" name="Google Shape;495;p38"/>
          <p:cNvSpPr txBox="1"/>
          <p:nvPr/>
        </p:nvSpPr>
        <p:spPr>
          <a:xfrm>
            <a:off x="489600" y="25717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Fortalezas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96" name="Google Shape;496;p38"/>
          <p:cNvSpPr txBox="1"/>
          <p:nvPr/>
        </p:nvSpPr>
        <p:spPr>
          <a:xfrm>
            <a:off x="854375" y="35139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Bajo costo frente a drones comerciales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7" name="Google Shape;497;p38"/>
          <p:cNvSpPr txBox="1"/>
          <p:nvPr/>
        </p:nvSpPr>
        <p:spPr>
          <a:xfrm>
            <a:off x="854375" y="400490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Arquitectura modular y abierta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8" name="Google Shape;498;p38"/>
          <p:cNvSpPr txBox="1"/>
          <p:nvPr/>
        </p:nvSpPr>
        <p:spPr>
          <a:xfrm>
            <a:off x="854375" y="44958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IA específica para el caso de uso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39" title="8 - frame at 0m8s.jpg"/>
          <p:cNvPicPr preferRelativeResize="0"/>
          <p:nvPr/>
        </p:nvPicPr>
        <p:blipFill rotWithShape="1">
          <a:blip r:embed="rId3">
            <a:alphaModFix amt="20000"/>
          </a:blip>
          <a:srcRect b="12732" l="0" r="0" t="55580"/>
          <a:stretch/>
        </p:blipFill>
        <p:spPr>
          <a:xfrm>
            <a:off x="0" y="0"/>
            <a:ext cx="91440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39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39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Mejoras futuras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506" name="Google Shape;506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39"/>
          <p:cNvSpPr txBox="1"/>
          <p:nvPr/>
        </p:nvSpPr>
        <p:spPr>
          <a:xfrm>
            <a:off x="854375" y="942150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Autonomía de vuelo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8" name="Google Shape;508;p39"/>
          <p:cNvSpPr txBox="1"/>
          <p:nvPr/>
        </p:nvSpPr>
        <p:spPr>
          <a:xfrm>
            <a:off x="854375" y="1512849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Resolución</a:t>
            </a: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 de sensores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39"/>
          <p:cNvSpPr txBox="1"/>
          <p:nvPr/>
        </p:nvSpPr>
        <p:spPr>
          <a:xfrm>
            <a:off x="854375" y="2083548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Capacidad de carga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0" name="Google Shape;510;p39"/>
          <p:cNvSpPr txBox="1"/>
          <p:nvPr/>
        </p:nvSpPr>
        <p:spPr>
          <a:xfrm>
            <a:off x="854375" y="2654246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Detecciones en movimiento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1" name="Google Shape;511;p39"/>
          <p:cNvSpPr txBox="1"/>
          <p:nvPr/>
        </p:nvSpPr>
        <p:spPr>
          <a:xfrm>
            <a:off x="854375" y="3224945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Conexión satelital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2" name="Google Shape;512;p39"/>
          <p:cNvSpPr txBox="1"/>
          <p:nvPr/>
        </p:nvSpPr>
        <p:spPr>
          <a:xfrm>
            <a:off x="854375" y="3795644"/>
            <a:ext cx="6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Incorporar transmisión en tiempo real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40"/>
          <p:cNvSpPr txBox="1"/>
          <p:nvPr/>
        </p:nvSpPr>
        <p:spPr>
          <a:xfrm>
            <a:off x="972000" y="1446750"/>
            <a:ext cx="72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¡Muchas gracias por su atención!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40"/>
          <p:cNvSpPr txBox="1"/>
          <p:nvPr/>
        </p:nvSpPr>
        <p:spPr>
          <a:xfrm>
            <a:off x="1646100" y="3481650"/>
            <a:ext cx="58518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600">
                <a:solidFill>
                  <a:srgbClr val="3B24C8"/>
                </a:solidFill>
                <a:latin typeface="Calibri"/>
                <a:ea typeface="Calibri"/>
                <a:cs typeface="Calibri"/>
                <a:sym typeface="Calibri"/>
              </a:rPr>
              <a:t>Espacio para preguntas</a:t>
            </a:r>
            <a:endParaRPr sz="36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0" name="Google Shape;520;p40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 cap="flat" cmpd="sng" w="25400">
            <a:solidFill>
              <a:srgbClr val="385D8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89600" y="11630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Incendios Forestales y Personas Extraviadas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15"/>
          <p:cNvGrpSpPr/>
          <p:nvPr/>
        </p:nvGrpSpPr>
        <p:grpSpPr>
          <a:xfrm>
            <a:off x="841138" y="1473700"/>
            <a:ext cx="3486000" cy="3144425"/>
            <a:chOff x="895900" y="1473700"/>
            <a:chExt cx="3486000" cy="3144425"/>
          </a:xfrm>
        </p:grpSpPr>
        <p:pic>
          <p:nvPicPr>
            <p:cNvPr id="76" name="Google Shape;76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5938" y="1473700"/>
              <a:ext cx="3485923" cy="27871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5"/>
            <p:cNvSpPr txBox="1"/>
            <p:nvPr/>
          </p:nvSpPr>
          <p:spPr>
            <a:xfrm>
              <a:off x="895900" y="4248825"/>
              <a:ext cx="3486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Más de 13.000 incendios registrados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78" name="Google Shape;78;p15"/>
          <p:cNvSpPr txBox="1"/>
          <p:nvPr/>
        </p:nvSpPr>
        <p:spPr>
          <a:xfrm>
            <a:off x="841138" y="1104400"/>
            <a:ext cx="348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Incendios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282438" y="1104400"/>
            <a:ext cx="348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800">
                <a:latin typeface="Poppins"/>
                <a:ea typeface="Poppins"/>
                <a:cs typeface="Poppins"/>
                <a:sym typeface="Poppins"/>
              </a:rPr>
              <a:t>Extravío de personas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80" name="Google Shape;80;p15"/>
          <p:cNvCxnSpPr/>
          <p:nvPr/>
        </p:nvCxnSpPr>
        <p:spPr>
          <a:xfrm rot="10800000">
            <a:off x="4788000" y="1242175"/>
            <a:ext cx="0" cy="378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1" name="Google Shape;81;p15"/>
          <p:cNvGrpSpPr/>
          <p:nvPr/>
        </p:nvGrpSpPr>
        <p:grpSpPr>
          <a:xfrm>
            <a:off x="5282462" y="4084827"/>
            <a:ext cx="3553200" cy="900000"/>
            <a:chOff x="5241225" y="4084827"/>
            <a:chExt cx="3553200" cy="900000"/>
          </a:xfrm>
        </p:grpSpPr>
        <p:pic>
          <p:nvPicPr>
            <p:cNvPr id="82" name="Google Shape;82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41225" y="4084827"/>
              <a:ext cx="1849500" cy="9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205925" y="4084827"/>
              <a:ext cx="1588500" cy="90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4" name="Google Shape;84;p15"/>
          <p:cNvGrpSpPr/>
          <p:nvPr/>
        </p:nvGrpSpPr>
        <p:grpSpPr>
          <a:xfrm>
            <a:off x="5940038" y="1473697"/>
            <a:ext cx="2170800" cy="1080000"/>
            <a:chOff x="6127750" y="1473697"/>
            <a:chExt cx="2170800" cy="1080000"/>
          </a:xfrm>
        </p:grpSpPr>
        <p:pic>
          <p:nvPicPr>
            <p:cNvPr id="85" name="Google Shape;85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18550" y="1473697"/>
              <a:ext cx="1080000" cy="10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127750" y="1473697"/>
              <a:ext cx="1090800" cy="108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" name="Google Shape;87;p15"/>
          <p:cNvGrpSpPr/>
          <p:nvPr/>
        </p:nvGrpSpPr>
        <p:grpSpPr>
          <a:xfrm>
            <a:off x="5248838" y="2649138"/>
            <a:ext cx="3553200" cy="1435688"/>
            <a:chOff x="5410288" y="2649138"/>
            <a:chExt cx="3553200" cy="1435688"/>
          </a:xfrm>
        </p:grpSpPr>
        <p:pic>
          <p:nvPicPr>
            <p:cNvPr id="88" name="Google Shape;88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410288" y="2649138"/>
              <a:ext cx="3553200" cy="11602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5"/>
            <p:cNvSpPr txBox="1"/>
            <p:nvPr/>
          </p:nvSpPr>
          <p:spPr>
            <a:xfrm>
              <a:off x="5443888" y="3715525"/>
              <a:ext cx="3486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Promedio: </a:t>
              </a: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22 operaciones de rescate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90" name="Google Shape;90;p15"/>
          <p:cNvGrpSpPr/>
          <p:nvPr/>
        </p:nvGrpSpPr>
        <p:grpSpPr>
          <a:xfrm>
            <a:off x="841138" y="1473700"/>
            <a:ext cx="3486000" cy="3144425"/>
            <a:chOff x="1924263" y="1566100"/>
            <a:chExt cx="3486000" cy="3144425"/>
          </a:xfrm>
        </p:grpSpPr>
        <p:pic>
          <p:nvPicPr>
            <p:cNvPr id="91" name="Google Shape;91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990216" y="1566100"/>
              <a:ext cx="3354094" cy="2787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5"/>
            <p:cNvSpPr txBox="1"/>
            <p:nvPr/>
          </p:nvSpPr>
          <p:spPr>
            <a:xfrm>
              <a:off x="1924263" y="4341225"/>
              <a:ext cx="3486000" cy="36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1000"/>
                </a:spcBef>
                <a:spcAft>
                  <a:spcPts val="1000"/>
                </a:spcAft>
                <a:buNone/>
              </a:pPr>
              <a:r>
                <a:rPr lang="es-419" sz="1200">
                  <a:latin typeface="Poppins"/>
                  <a:ea typeface="Poppins"/>
                  <a:cs typeface="Poppins"/>
                  <a:sym typeface="Poppins"/>
                </a:rPr>
                <a:t>Más de 3,5M de hectáreas afectadas</a:t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93" name="Google Shape;93;p15"/>
          <p:cNvSpPr txBox="1"/>
          <p:nvPr/>
        </p:nvSpPr>
        <p:spPr>
          <a:xfrm>
            <a:off x="841138" y="4565050"/>
            <a:ext cx="348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200">
                <a:latin typeface="Poppins"/>
                <a:ea typeface="Poppins"/>
                <a:cs typeface="Poppins"/>
                <a:sym typeface="Poppins"/>
              </a:rPr>
              <a:t>1,25% de la superficie de Argentina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80000"/>
            <a:ext cx="1195624" cy="9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874350" y="1713900"/>
            <a:ext cx="7395300" cy="17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0">
                <a:solidFill>
                  <a:srgbClr val="3B24C8"/>
                </a:solidFill>
                <a:latin typeface="Roboto Medium"/>
                <a:ea typeface="Roboto Medium"/>
                <a:cs typeface="Roboto Medium"/>
                <a:sym typeface="Roboto Medium"/>
              </a:rPr>
              <a:t>EL DRON</a:t>
            </a:r>
            <a:endParaRPr sz="7000">
              <a:solidFill>
                <a:srgbClr val="3B24C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0" name="Google Shape;100;p16"/>
          <p:cNvCxnSpPr/>
          <p:nvPr/>
        </p:nvCxnSpPr>
        <p:spPr>
          <a:xfrm>
            <a:off x="874350" y="3242727"/>
            <a:ext cx="7395300" cy="2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1" name="Google Shape;101;p16" title="4 - frame at 0m58s.jpg"/>
          <p:cNvPicPr preferRelativeResize="0"/>
          <p:nvPr/>
        </p:nvPicPr>
        <p:blipFill rotWithShape="1">
          <a:blip r:embed="rId4">
            <a:alphaModFix amt="31000"/>
          </a:blip>
          <a:srcRect b="0" l="0" r="4906" t="490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 title="8 - frame at 0m8s.jpg"/>
          <p:cNvPicPr preferRelativeResize="0"/>
          <p:nvPr/>
        </p:nvPicPr>
        <p:blipFill rotWithShape="1">
          <a:blip r:embed="rId3">
            <a:alphaModFix amt="20000"/>
          </a:blip>
          <a:srcRect b="12732" l="0" r="0" t="55580"/>
          <a:stretch/>
        </p:blipFill>
        <p:spPr>
          <a:xfrm>
            <a:off x="0" y="0"/>
            <a:ext cx="91440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 title="fotodron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5685">
            <a:off x="751488" y="1284150"/>
            <a:ext cx="3253500" cy="288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7"/>
          <p:cNvGrpSpPr/>
          <p:nvPr/>
        </p:nvGrpSpPr>
        <p:grpSpPr>
          <a:xfrm>
            <a:off x="4883788" y="1446282"/>
            <a:ext cx="3339000" cy="3339000"/>
            <a:chOff x="4883788" y="1446282"/>
            <a:chExt cx="3339000" cy="3339000"/>
          </a:xfrm>
        </p:grpSpPr>
        <p:sp>
          <p:nvSpPr>
            <p:cNvPr id="111" name="Google Shape;111;p17"/>
            <p:cNvSpPr/>
            <p:nvPr/>
          </p:nvSpPr>
          <p:spPr>
            <a:xfrm rot="-5400000">
              <a:off x="4883788" y="144628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0D5CD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" name="Google Shape;112;p17"/>
            <p:cNvGrpSpPr/>
            <p:nvPr/>
          </p:nvGrpSpPr>
          <p:grpSpPr>
            <a:xfrm>
              <a:off x="5645338" y="2207832"/>
              <a:ext cx="1815900" cy="1815900"/>
              <a:chOff x="3664038" y="1663782"/>
              <a:chExt cx="1815900" cy="1815900"/>
            </a:xfrm>
          </p:grpSpPr>
          <p:sp>
            <p:nvSpPr>
              <p:cNvPr id="113" name="Google Shape;113;p17"/>
              <p:cNvSpPr/>
              <p:nvPr/>
            </p:nvSpPr>
            <p:spPr>
              <a:xfrm>
                <a:off x="3664038" y="1663782"/>
                <a:ext cx="1815900" cy="1815900"/>
              </a:xfrm>
              <a:prstGeom prst="ellipse">
                <a:avLst/>
              </a:prstGeom>
              <a:solidFill>
                <a:srgbClr val="0C57D3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7"/>
              <p:cNvSpPr txBox="1"/>
              <p:nvPr/>
            </p:nvSpPr>
            <p:spPr>
              <a:xfrm>
                <a:off x="3839238" y="2247732"/>
                <a:ext cx="1465500" cy="6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Configuración:</a:t>
                </a:r>
                <a:endParaRPr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Hexacóptero</a:t>
                </a:r>
                <a:endParaRPr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15" name="Google Shape;115;p17"/>
          <p:cNvGrpSpPr/>
          <p:nvPr/>
        </p:nvGrpSpPr>
        <p:grpSpPr>
          <a:xfrm>
            <a:off x="6023365" y="989879"/>
            <a:ext cx="1068760" cy="1068600"/>
            <a:chOff x="2859873" y="853971"/>
            <a:chExt cx="1068760" cy="1068600"/>
          </a:xfrm>
        </p:grpSpPr>
        <p:sp>
          <p:nvSpPr>
            <p:cNvPr id="116" name="Google Shape;116;p17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3B24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 txBox="1"/>
            <p:nvPr/>
          </p:nvSpPr>
          <p:spPr>
            <a:xfrm>
              <a:off x="2882533" y="1022192"/>
              <a:ext cx="10461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Estabilidad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8" name="Google Shape;118;p17"/>
          <p:cNvGrpSpPr/>
          <p:nvPr/>
        </p:nvGrpSpPr>
        <p:grpSpPr>
          <a:xfrm>
            <a:off x="4571996" y="3430708"/>
            <a:ext cx="1068904" cy="1068600"/>
            <a:chOff x="2859873" y="853971"/>
            <a:chExt cx="1068904" cy="1068600"/>
          </a:xfrm>
        </p:grpSpPr>
        <p:sp>
          <p:nvSpPr>
            <p:cNvPr id="119" name="Google Shape;119;p17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3B24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 txBox="1"/>
            <p:nvPr/>
          </p:nvSpPr>
          <p:spPr>
            <a:xfrm>
              <a:off x="2859877" y="1022188"/>
              <a:ext cx="10689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Redundancia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7461343" y="3423063"/>
            <a:ext cx="1068607" cy="1068600"/>
            <a:chOff x="5214448" y="3234278"/>
            <a:chExt cx="1068607" cy="1068600"/>
          </a:xfrm>
        </p:grpSpPr>
        <p:sp>
          <p:nvSpPr>
            <p:cNvPr id="122" name="Google Shape;122;p1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3B24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 txBox="1"/>
            <p:nvPr/>
          </p:nvSpPr>
          <p:spPr>
            <a:xfrm>
              <a:off x="5214456" y="3402515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Capacidad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 carga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4" name="Google Shape;124;p17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Plataforma del dron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Sistema físico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489600" y="1002600"/>
            <a:ext cx="86544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Transformando energía eléctrica en empuje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886375" y="1918375"/>
            <a:ext cx="1524300" cy="8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BATERIA 3S 60C 5000mAH</a:t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2981000" y="1918375"/>
            <a:ext cx="1210200" cy="8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ESC 30A</a:t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4761525" y="1918375"/>
            <a:ext cx="1838700" cy="8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MOTOR</a:t>
            </a:r>
            <a:r>
              <a:rPr lang="es-419"/>
              <a:t> BRUSHLESS 2836 1000 KV</a:t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7263375" y="1918375"/>
            <a:ext cx="1210200" cy="8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C57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HÉLICE 8045</a:t>
            </a:r>
            <a:endParaRPr/>
          </a:p>
        </p:txBody>
      </p:sp>
      <p:cxnSp>
        <p:nvCxnSpPr>
          <p:cNvPr id="137" name="Google Shape;137;p18"/>
          <p:cNvCxnSpPr>
            <a:stCxn id="133" idx="3"/>
            <a:endCxn id="134" idx="1"/>
          </p:cNvCxnSpPr>
          <p:nvPr/>
        </p:nvCxnSpPr>
        <p:spPr>
          <a:xfrm>
            <a:off x="2410675" y="2319775"/>
            <a:ext cx="5703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8"/>
          <p:cNvCxnSpPr>
            <a:stCxn id="134" idx="3"/>
            <a:endCxn id="135" idx="1"/>
          </p:cNvCxnSpPr>
          <p:nvPr/>
        </p:nvCxnSpPr>
        <p:spPr>
          <a:xfrm>
            <a:off x="4191200" y="2319775"/>
            <a:ext cx="5703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18"/>
          <p:cNvCxnSpPr>
            <a:stCxn id="135" idx="3"/>
            <a:endCxn id="136" idx="1"/>
          </p:cNvCxnSpPr>
          <p:nvPr/>
        </p:nvCxnSpPr>
        <p:spPr>
          <a:xfrm>
            <a:off x="6600225" y="2319775"/>
            <a:ext cx="663300" cy="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0" name="Google Shape;14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25" y="3507788"/>
            <a:ext cx="1838700" cy="651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3950" y="3261725"/>
            <a:ext cx="1524300" cy="1143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 rotWithShape="1">
          <a:blip r:embed="rId6">
            <a:alphaModFix/>
          </a:blip>
          <a:srcRect b="6803" l="0" r="0" t="0"/>
          <a:stretch/>
        </p:blipFill>
        <p:spPr>
          <a:xfrm>
            <a:off x="4863625" y="3016075"/>
            <a:ext cx="1634500" cy="15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51228" y="3016088"/>
            <a:ext cx="1634500" cy="163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18"/>
          <p:cNvCxnSpPr>
            <a:stCxn id="136" idx="2"/>
          </p:cNvCxnSpPr>
          <p:nvPr/>
        </p:nvCxnSpPr>
        <p:spPr>
          <a:xfrm>
            <a:off x="7868475" y="2721175"/>
            <a:ext cx="0" cy="8406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8"/>
          <p:cNvCxnSpPr/>
          <p:nvPr/>
        </p:nvCxnSpPr>
        <p:spPr>
          <a:xfrm>
            <a:off x="1648525" y="2721175"/>
            <a:ext cx="0" cy="7209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8"/>
          <p:cNvCxnSpPr/>
          <p:nvPr/>
        </p:nvCxnSpPr>
        <p:spPr>
          <a:xfrm>
            <a:off x="3586100" y="2721175"/>
            <a:ext cx="0" cy="4989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8"/>
          <p:cNvCxnSpPr/>
          <p:nvPr/>
        </p:nvCxnSpPr>
        <p:spPr>
          <a:xfrm>
            <a:off x="5680875" y="2742450"/>
            <a:ext cx="0" cy="6051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ESP32 como cerebro central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54" name="Google Shape;15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19"/>
          <p:cNvCxnSpPr>
            <a:stCxn id="156" idx="1"/>
            <a:endCxn id="157" idx="0"/>
          </p:cNvCxnSpPr>
          <p:nvPr/>
        </p:nvCxnSpPr>
        <p:spPr>
          <a:xfrm flipH="1">
            <a:off x="2296825" y="1746400"/>
            <a:ext cx="1948800" cy="429900"/>
          </a:xfrm>
          <a:prstGeom prst="bentConnector2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9"/>
          <p:cNvCxnSpPr>
            <a:stCxn id="156" idx="3"/>
            <a:endCxn id="159" idx="0"/>
          </p:cNvCxnSpPr>
          <p:nvPr/>
        </p:nvCxnSpPr>
        <p:spPr>
          <a:xfrm>
            <a:off x="5399425" y="1746400"/>
            <a:ext cx="1802400" cy="429300"/>
          </a:xfrm>
          <a:prstGeom prst="bentConnector2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9"/>
          <p:cNvCxnSpPr>
            <a:stCxn id="157" idx="2"/>
            <a:endCxn id="161" idx="0"/>
          </p:cNvCxnSpPr>
          <p:nvPr/>
        </p:nvCxnSpPr>
        <p:spPr>
          <a:xfrm>
            <a:off x="2296700" y="3118475"/>
            <a:ext cx="0" cy="6225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19"/>
          <p:cNvCxnSpPr>
            <a:stCxn id="156" idx="2"/>
            <a:endCxn id="163" idx="0"/>
          </p:cNvCxnSpPr>
          <p:nvPr/>
        </p:nvCxnSpPr>
        <p:spPr>
          <a:xfrm>
            <a:off x="4822525" y="2217550"/>
            <a:ext cx="0" cy="15234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19"/>
          <p:cNvCxnSpPr>
            <a:stCxn id="159" idx="2"/>
            <a:endCxn id="165" idx="0"/>
          </p:cNvCxnSpPr>
          <p:nvPr/>
        </p:nvCxnSpPr>
        <p:spPr>
          <a:xfrm>
            <a:off x="7201800" y="3118925"/>
            <a:ext cx="0" cy="622200"/>
          </a:xfrm>
          <a:prstGeom prst="straightConnector1">
            <a:avLst/>
          </a:prstGeom>
          <a:noFill/>
          <a:ln cap="flat" cmpd="sng" w="28575">
            <a:solidFill>
              <a:srgbClr val="0C57D3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66" name="Google Shape;166;p19"/>
          <p:cNvGrpSpPr/>
          <p:nvPr/>
        </p:nvGrpSpPr>
        <p:grpSpPr>
          <a:xfrm>
            <a:off x="1633400" y="3740825"/>
            <a:ext cx="1326600" cy="1185525"/>
            <a:chOff x="1633400" y="3740825"/>
            <a:chExt cx="1326600" cy="1185525"/>
          </a:xfrm>
        </p:grpSpPr>
        <p:sp>
          <p:nvSpPr>
            <p:cNvPr id="161" name="Google Shape;161;p19"/>
            <p:cNvSpPr/>
            <p:nvPr/>
          </p:nvSpPr>
          <p:spPr>
            <a:xfrm>
              <a:off x="1633400" y="3740825"/>
              <a:ext cx="1326600" cy="803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SISTEMA DETECCIÓN</a:t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2021275" y="4386350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8" name="Google Shape;16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16700" y="4476347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9" name="Google Shape;169;p19"/>
          <p:cNvGrpSpPr/>
          <p:nvPr/>
        </p:nvGrpSpPr>
        <p:grpSpPr>
          <a:xfrm>
            <a:off x="3916075" y="3740975"/>
            <a:ext cx="1812900" cy="1185375"/>
            <a:chOff x="3916075" y="3740975"/>
            <a:chExt cx="1812900" cy="1185375"/>
          </a:xfrm>
        </p:grpSpPr>
        <p:sp>
          <p:nvSpPr>
            <p:cNvPr id="163" name="Google Shape;163;p19"/>
            <p:cNvSpPr/>
            <p:nvPr/>
          </p:nvSpPr>
          <p:spPr>
            <a:xfrm>
              <a:off x="3916075" y="3740975"/>
              <a:ext cx="1812900" cy="8028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COMUNICACIÓN</a:t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4552525" y="4386350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1" name="Google Shape;171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42525" y="4476350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2" name="Google Shape;172;p19"/>
          <p:cNvGrpSpPr/>
          <p:nvPr/>
        </p:nvGrpSpPr>
        <p:grpSpPr>
          <a:xfrm>
            <a:off x="6409800" y="2175725"/>
            <a:ext cx="1995300" cy="943200"/>
            <a:chOff x="6409800" y="2175725"/>
            <a:chExt cx="1995300" cy="943200"/>
          </a:xfrm>
        </p:grpSpPr>
        <p:sp>
          <p:nvSpPr>
            <p:cNvPr id="159" name="Google Shape;159;p19"/>
            <p:cNvSpPr/>
            <p:nvPr/>
          </p:nvSpPr>
          <p:spPr>
            <a:xfrm>
              <a:off x="6409800" y="2175725"/>
              <a:ext cx="1584000" cy="943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PIXHAWK</a:t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7865100" y="2377325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4" name="Google Shape;174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55100" y="2467325"/>
              <a:ext cx="360001" cy="3600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5" name="Google Shape;175;p19"/>
          <p:cNvGrpSpPr/>
          <p:nvPr/>
        </p:nvGrpSpPr>
        <p:grpSpPr>
          <a:xfrm>
            <a:off x="6538500" y="3740975"/>
            <a:ext cx="1326600" cy="1185375"/>
            <a:chOff x="6538500" y="3740975"/>
            <a:chExt cx="1326600" cy="1185375"/>
          </a:xfrm>
        </p:grpSpPr>
        <p:sp>
          <p:nvSpPr>
            <p:cNvPr id="165" name="Google Shape;165;p19"/>
            <p:cNvSpPr/>
            <p:nvPr/>
          </p:nvSpPr>
          <p:spPr>
            <a:xfrm>
              <a:off x="6538500" y="3740975"/>
              <a:ext cx="1326600" cy="8028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CONTROL</a:t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6931798" y="4386350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7" name="Google Shape;177;p19"/>
            <p:cNvPicPr preferRelativeResize="0"/>
            <p:nvPr/>
          </p:nvPicPr>
          <p:blipFill rotWithShape="1">
            <a:blip r:embed="rId7">
              <a:alphaModFix/>
            </a:blip>
            <a:srcRect b="32599" l="19408" r="21127" t="30713"/>
            <a:stretch/>
          </p:blipFill>
          <p:spPr>
            <a:xfrm>
              <a:off x="6985800" y="4522425"/>
              <a:ext cx="431999" cy="26784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8" name="Google Shape;178;p19"/>
          <p:cNvGrpSpPr/>
          <p:nvPr/>
        </p:nvGrpSpPr>
        <p:grpSpPr>
          <a:xfrm>
            <a:off x="1067526" y="2176175"/>
            <a:ext cx="2020424" cy="942300"/>
            <a:chOff x="1067526" y="2176175"/>
            <a:chExt cx="2020424" cy="942300"/>
          </a:xfrm>
        </p:grpSpPr>
        <p:sp>
          <p:nvSpPr>
            <p:cNvPr id="157" name="Google Shape;157;p19"/>
            <p:cNvSpPr/>
            <p:nvPr/>
          </p:nvSpPr>
          <p:spPr>
            <a:xfrm>
              <a:off x="1505450" y="2176175"/>
              <a:ext cx="1582500" cy="9423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RASPBERRY PI</a:t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1067526" y="2377325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0" name="Google Shape;180;p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157525" y="2467325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p19"/>
          <p:cNvGrpSpPr/>
          <p:nvPr/>
        </p:nvGrpSpPr>
        <p:grpSpPr>
          <a:xfrm>
            <a:off x="4245625" y="942150"/>
            <a:ext cx="1153800" cy="1275400"/>
            <a:chOff x="4245625" y="942150"/>
            <a:chExt cx="1153800" cy="1275400"/>
          </a:xfrm>
        </p:grpSpPr>
        <p:sp>
          <p:nvSpPr>
            <p:cNvPr id="156" name="Google Shape;156;p19"/>
            <p:cNvSpPr/>
            <p:nvPr/>
          </p:nvSpPr>
          <p:spPr>
            <a:xfrm>
              <a:off x="4245625" y="1275250"/>
              <a:ext cx="1153800" cy="9423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800"/>
                <a:t>ESP 32</a:t>
              </a:r>
              <a:endParaRPr sz="1800"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4552526" y="942150"/>
              <a:ext cx="540000" cy="540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3" name="Google Shape;183;p19"/>
            <p:cNvPicPr preferRelativeResize="0"/>
            <p:nvPr/>
          </p:nvPicPr>
          <p:blipFill rotWithShape="1">
            <a:blip r:embed="rId9">
              <a:alphaModFix/>
            </a:blip>
            <a:srcRect b="16548" l="16134" r="16302" t="16400"/>
            <a:stretch/>
          </p:blipFill>
          <p:spPr>
            <a:xfrm>
              <a:off x="4642525" y="1033450"/>
              <a:ext cx="360001" cy="3573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 amt="30000"/>
          </a:blip>
          <a:srcRect b="0" l="0" r="2950" t="0"/>
          <a:stretch/>
        </p:blipFill>
        <p:spPr>
          <a:xfrm>
            <a:off x="0" y="-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Comunicaciones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91" name="Google Shape;19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746575" y="1208163"/>
            <a:ext cx="2970900" cy="8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¿Por qué una red LoRa con la base?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5345750" y="1208175"/>
            <a:ext cx="2970900" cy="8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Entre módulos del dron: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746575" y="2096350"/>
            <a:ext cx="348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Largo alcance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746575" y="2579467"/>
            <a:ext cx="425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Muy bajo consumo de energía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746575" y="3062583"/>
            <a:ext cx="425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Alta sensibilidad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746575" y="3545700"/>
            <a:ext cx="4253700" cy="9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Contra: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Ancho de banda reducido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5345750" y="2096350"/>
            <a:ext cx="348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Protocolo UART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345750" y="2579467"/>
            <a:ext cx="425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MAVlink con Pixhawk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5345750" y="3062575"/>
            <a:ext cx="34962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Formato Json con Raspberry Pi y base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1" title="CHRIS 2 - frame at 0m3s.jpg"/>
          <p:cNvPicPr preferRelativeResize="0"/>
          <p:nvPr/>
        </p:nvPicPr>
        <p:blipFill rotWithShape="1">
          <a:blip r:embed="rId3">
            <a:alphaModFix amt="40000"/>
          </a:blip>
          <a:srcRect b="0" l="0" r="5356" t="0"/>
          <a:stretch/>
        </p:blipFill>
        <p:spPr>
          <a:xfrm>
            <a:off x="489600" y="0"/>
            <a:ext cx="865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 txBox="1"/>
          <p:nvPr/>
        </p:nvSpPr>
        <p:spPr>
          <a:xfrm>
            <a:off x="0" y="-50"/>
            <a:ext cx="489600" cy="5143500"/>
          </a:xfrm>
          <a:prstGeom prst="rect">
            <a:avLst/>
          </a:prstGeom>
          <a:solidFill>
            <a:srgbClr val="3B24C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489600" y="-50"/>
            <a:ext cx="74541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216025" spcFirstLastPara="1" rIns="216025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>
                <a:solidFill>
                  <a:srgbClr val="3B24C8"/>
                </a:solidFill>
                <a:latin typeface="Poppins"/>
                <a:ea typeface="Poppins"/>
                <a:cs typeface="Poppins"/>
                <a:sym typeface="Poppins"/>
              </a:rPr>
              <a:t>Sistema portapaquetes</a:t>
            </a:r>
            <a:endParaRPr sz="3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08" name="Google Shape;20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100" y="-50"/>
            <a:ext cx="1153900" cy="94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1"/>
          <p:cNvSpPr txBox="1"/>
          <p:nvPr/>
        </p:nvSpPr>
        <p:spPr>
          <a:xfrm>
            <a:off x="746575" y="859075"/>
            <a:ext cx="43872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3B24C8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Primera contingencia</a:t>
            </a:r>
            <a:endParaRPr sz="2400">
              <a:solidFill>
                <a:srgbClr val="3B24C8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10" name="Google Shape;21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000" y="1595275"/>
            <a:ext cx="19676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2000" y="1595275"/>
            <a:ext cx="2219425" cy="229648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1"/>
          <p:cNvSpPr txBox="1"/>
          <p:nvPr/>
        </p:nvSpPr>
        <p:spPr>
          <a:xfrm>
            <a:off x="5067325" y="3444475"/>
            <a:ext cx="379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Bajo consumo energético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5067325" y="3927592"/>
            <a:ext cx="425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Ajustable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5067325" y="4410708"/>
            <a:ext cx="425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s-419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Accionamiento certero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